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3.svg" ContentType="image/svg+xml"/>
  <Override PartName="/ppt/media/image15.svg" ContentType="image/svg+xml"/>
  <Override PartName="/ppt/media/image17.svg" ContentType="image/svg+xml"/>
  <Override PartName="/ppt/media/image2.svg" ContentType="image/svg+xml"/>
  <Override PartName="/ppt/media/image20.svg" ContentType="image/svg+xml"/>
  <Override PartName="/ppt/media/image24.svg" ContentType="image/svg+xml"/>
  <Override PartName="/ppt/media/image26.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Arial Bold" panose="020B0802020202020204"/>
      <p:bold r:id="rId20"/>
    </p:embeddedFont>
    <p:embeddedFont>
      <p:font typeface="DM Serif Display"/>
      <p:regular r:id="rId21"/>
    </p:embeddedFont>
    <p:embeddedFont>
      <p:font typeface="Calibri" panose="020F050202020403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jpe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jpe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media/image36.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image" Target="../media/image38.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41.jpeg"/><Relationship Id="rId1" Type="http://schemas.openxmlformats.org/officeDocument/2006/relationships/image" Target="../media/image40.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9.svg"/><Relationship Id="rId7" Type="http://schemas.openxmlformats.org/officeDocument/2006/relationships/image" Target="../media/image48.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2.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jpeg"/><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8.jpeg"/><Relationship Id="rId7" Type="http://schemas.openxmlformats.org/officeDocument/2006/relationships/image" Target="../media/image17.svg"/><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svg"/><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3" Type="http://schemas.openxmlformats.org/officeDocument/2006/relationships/image" Target="../media/image23.png"/><Relationship Id="rId2" Type="http://schemas.openxmlformats.org/officeDocument/2006/relationships/image" Target="../media/image2.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0.sv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jpeg"/><Relationship Id="rId2" Type="http://schemas.openxmlformats.org/officeDocument/2006/relationships/image" Target="../media/image2.sv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1028700" y="789720"/>
            <a:ext cx="499539" cy="503199"/>
          </a:xfrm>
          <a:custGeom>
            <a:avLst/>
            <a:gdLst/>
            <a:ahLst/>
            <a:cxnLst/>
            <a:rect l="l" t="t" r="r" b="b"/>
            <a:pathLst>
              <a:path w="499539" h="503199">
                <a:moveTo>
                  <a:pt x="0" y="0"/>
                </a:moveTo>
                <a:lnTo>
                  <a:pt x="499539" y="0"/>
                </a:lnTo>
                <a:lnTo>
                  <a:pt x="499539" y="503199"/>
                </a:lnTo>
                <a:lnTo>
                  <a:pt x="0" y="50319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0323054" y="0"/>
            <a:ext cx="7964946" cy="10287000"/>
            <a:chOff x="0" y="0"/>
            <a:chExt cx="812800" cy="1049759"/>
          </a:xfrm>
        </p:grpSpPr>
        <p:sp>
          <p:nvSpPr>
            <p:cNvPr id="4" name="Freeform 4"/>
            <p:cNvSpPr/>
            <p:nvPr/>
          </p:nvSpPr>
          <p:spPr>
            <a:xfrm>
              <a:off x="0" y="0"/>
              <a:ext cx="812800" cy="1049759"/>
            </a:xfrm>
            <a:custGeom>
              <a:avLst/>
              <a:gdLst/>
              <a:ahLst/>
              <a:cxnLst/>
              <a:rect l="l" t="t" r="r" b="b"/>
              <a:pathLst>
                <a:path w="812800" h="1049759">
                  <a:moveTo>
                    <a:pt x="0" y="0"/>
                  </a:moveTo>
                  <a:lnTo>
                    <a:pt x="812800" y="0"/>
                  </a:lnTo>
                  <a:lnTo>
                    <a:pt x="812800" y="1049759"/>
                  </a:lnTo>
                  <a:lnTo>
                    <a:pt x="0" y="1049759"/>
                  </a:lnTo>
                  <a:close/>
                </a:path>
              </a:pathLst>
            </a:custGeom>
            <a:blipFill>
              <a:blip r:embed="rId3"/>
              <a:stretch>
                <a:fillRect l="-39459" r="-54391"/>
              </a:stretch>
            </a:blipFill>
          </p:spPr>
        </p:sp>
      </p:grpSp>
      <p:grpSp>
        <p:nvGrpSpPr>
          <p:cNvPr id="5" name="Group 5"/>
          <p:cNvGrpSpPr/>
          <p:nvPr/>
        </p:nvGrpSpPr>
        <p:grpSpPr>
          <a:xfrm rot="0">
            <a:off x="15154957" y="756844"/>
            <a:ext cx="2104343" cy="481425"/>
            <a:chOff x="0" y="0"/>
            <a:chExt cx="1776404" cy="406400"/>
          </a:xfrm>
        </p:grpSpPr>
        <p:sp>
          <p:nvSpPr>
            <p:cNvPr id="6" name="Freeform 6"/>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id="7" name="TextBox 7"/>
            <p:cNvSpPr txBox="1"/>
            <p:nvPr/>
          </p:nvSpPr>
          <p:spPr>
            <a:xfrm>
              <a:off x="0" y="-38100"/>
              <a:ext cx="1776404" cy="444500"/>
            </a:xfrm>
            <a:prstGeom prst="rect">
              <a:avLst/>
            </a:prstGeom>
          </p:spPr>
          <p:txBody>
            <a:bodyPr lIns="50800" tIns="50800" rIns="50800" bIns="50800" rtlCol="0" anchor="ctr"/>
            <a:lstStyle/>
            <a:p>
              <a:pPr algn="ctr">
                <a:lnSpc>
                  <a:spcPts val="2660"/>
                </a:lnSpc>
                <a:spcBef>
                  <a:spcPct val="0"/>
                </a:spcBef>
              </a:pPr>
            </a:p>
          </p:txBody>
        </p:sp>
      </p:grpSp>
      <p:sp>
        <p:nvSpPr>
          <p:cNvPr id="8" name="TextBox 8"/>
          <p:cNvSpPr txBox="1"/>
          <p:nvPr/>
        </p:nvSpPr>
        <p:spPr>
          <a:xfrm>
            <a:off x="1795032" y="930452"/>
            <a:ext cx="2173383" cy="362467"/>
          </a:xfrm>
          <a:prstGeom prst="rect">
            <a:avLst/>
          </a:prstGeom>
        </p:spPr>
        <p:txBody>
          <a:bodyPr lIns="0" tIns="0" rIns="0" bIns="0" rtlCol="0" anchor="t">
            <a:spAutoFit/>
          </a:bodyPr>
          <a:lstStyle/>
          <a:p>
            <a:pPr algn="l">
              <a:lnSpc>
                <a:spcPts val="2265"/>
              </a:lnSpc>
            </a:pPr>
            <a:r>
              <a:rPr lang="en-US" sz="2575" b="1" spc="-41">
                <a:solidFill>
                  <a:srgbClr val="08090D"/>
                </a:solidFill>
                <a:latin typeface="Arial Bold" panose="020B0802020202020204"/>
                <a:ea typeface="Arial Bold" panose="020B0802020202020204"/>
                <a:cs typeface="Arial Bold" panose="020B0802020202020204"/>
                <a:sym typeface="Arial Bold" panose="020B0802020202020204"/>
              </a:rPr>
              <a:t>online shop </a:t>
            </a:r>
            <a:endParaRPr lang="en-US" sz="2575" b="1" spc="-41">
              <a:solidFill>
                <a:srgbClr val="08090D"/>
              </a:solidFill>
              <a:latin typeface="Arial Bold" panose="020B0802020202020204"/>
              <a:ea typeface="Arial Bold" panose="020B0802020202020204"/>
              <a:cs typeface="Arial Bold" panose="020B0802020202020204"/>
              <a:sym typeface="Arial Bold" panose="020B0802020202020204"/>
            </a:endParaRPr>
          </a:p>
        </p:txBody>
      </p:sp>
      <p:sp>
        <p:nvSpPr>
          <p:cNvPr id="9" name="TextBox 9"/>
          <p:cNvSpPr txBox="1"/>
          <p:nvPr/>
        </p:nvSpPr>
        <p:spPr>
          <a:xfrm>
            <a:off x="13923200" y="920927"/>
            <a:ext cx="3002725" cy="216460"/>
          </a:xfrm>
          <a:prstGeom prst="rect">
            <a:avLst/>
          </a:prstGeom>
        </p:spPr>
        <p:txBody>
          <a:bodyPr lIns="0" tIns="0" rIns="0" bIns="0" rtlCol="0" anchor="t">
            <a:spAutoFit/>
          </a:bodyPr>
          <a:lstStyle/>
          <a:p>
            <a:pPr algn="r">
              <a:lnSpc>
                <a:spcPts val="1385"/>
              </a:lnSpc>
            </a:pPr>
            <a:r>
              <a:rPr lang="en-US" sz="1575">
                <a:solidFill>
                  <a:srgbClr val="FFFFFF"/>
                </a:solidFill>
                <a:latin typeface="Arial" panose="020B0604020202020204"/>
                <a:ea typeface="Arial" panose="020B0604020202020204"/>
                <a:cs typeface="Arial" panose="020B0604020202020204"/>
                <a:sym typeface="Arial" panose="020B0604020202020204"/>
              </a:rPr>
              <a:t>@reallygreatsite</a:t>
            </a:r>
            <a:endParaRPr lang="en-US" sz="1575">
              <a:solidFill>
                <a:srgbClr val="FFFFFF"/>
              </a:solidFill>
              <a:latin typeface="Arial" panose="020B0604020202020204"/>
              <a:ea typeface="Arial" panose="020B0604020202020204"/>
              <a:cs typeface="Arial" panose="020B0604020202020204"/>
              <a:sym typeface="Arial" panose="020B0604020202020204"/>
            </a:endParaRPr>
          </a:p>
        </p:txBody>
      </p:sp>
      <p:sp>
        <p:nvSpPr>
          <p:cNvPr id="10" name="TextBox 10"/>
          <p:cNvSpPr txBox="1"/>
          <p:nvPr/>
        </p:nvSpPr>
        <p:spPr>
          <a:xfrm>
            <a:off x="13179026" y="920927"/>
            <a:ext cx="1136202" cy="216460"/>
          </a:xfrm>
          <a:prstGeom prst="rect">
            <a:avLst/>
          </a:prstGeom>
        </p:spPr>
        <p:txBody>
          <a:bodyPr lIns="0" tIns="0" rIns="0" bIns="0" rtlCol="0" anchor="t">
            <a:spAutoFit/>
          </a:bodyPr>
          <a:lstStyle/>
          <a:p>
            <a:pPr algn="r">
              <a:lnSpc>
                <a:spcPts val="1385"/>
              </a:lnSpc>
            </a:pPr>
            <a:r>
              <a:rPr lang="en-US" sz="1575">
                <a:solidFill>
                  <a:srgbClr val="FFFFFF"/>
                </a:solidFill>
                <a:latin typeface="Arial" panose="020B0604020202020204"/>
                <a:ea typeface="Arial" panose="020B0604020202020204"/>
                <a:cs typeface="Arial" panose="020B0604020202020204"/>
                <a:sym typeface="Arial" panose="020B0604020202020204"/>
              </a:rPr>
              <a:t>About Us</a:t>
            </a:r>
            <a:endParaRPr lang="en-US" sz="1575">
              <a:solidFill>
                <a:srgbClr val="FFFFFF"/>
              </a:solidFill>
              <a:latin typeface="Arial" panose="020B0604020202020204"/>
              <a:ea typeface="Arial" panose="020B0604020202020204"/>
              <a:cs typeface="Arial" panose="020B0604020202020204"/>
              <a:sym typeface="Arial" panose="020B0604020202020204"/>
            </a:endParaRPr>
          </a:p>
        </p:txBody>
      </p:sp>
      <p:sp>
        <p:nvSpPr>
          <p:cNvPr id="11" name="TextBox 11"/>
          <p:cNvSpPr txBox="1"/>
          <p:nvPr/>
        </p:nvSpPr>
        <p:spPr>
          <a:xfrm>
            <a:off x="11721551" y="920927"/>
            <a:ext cx="811975" cy="216460"/>
          </a:xfrm>
          <a:prstGeom prst="rect">
            <a:avLst/>
          </a:prstGeom>
        </p:spPr>
        <p:txBody>
          <a:bodyPr lIns="0" tIns="0" rIns="0" bIns="0" rtlCol="0" anchor="t">
            <a:spAutoFit/>
          </a:bodyPr>
          <a:lstStyle/>
          <a:p>
            <a:pPr algn="r">
              <a:lnSpc>
                <a:spcPts val="1385"/>
              </a:lnSpc>
            </a:pPr>
            <a:r>
              <a:rPr lang="en-US" sz="1575">
                <a:solidFill>
                  <a:srgbClr val="FFFFFF"/>
                </a:solidFill>
                <a:latin typeface="Arial" panose="020B0604020202020204"/>
                <a:ea typeface="Arial" panose="020B0604020202020204"/>
                <a:cs typeface="Arial" panose="020B0604020202020204"/>
                <a:sym typeface="Arial" panose="020B0604020202020204"/>
              </a:rPr>
              <a:t>Menu</a:t>
            </a:r>
            <a:endParaRPr lang="en-US" sz="1575">
              <a:solidFill>
                <a:srgbClr val="FFFFFF"/>
              </a:solidFill>
              <a:latin typeface="Arial" panose="020B0604020202020204"/>
              <a:ea typeface="Arial" panose="020B0604020202020204"/>
              <a:cs typeface="Arial" panose="020B0604020202020204"/>
              <a:sym typeface="Arial" panose="020B0604020202020204"/>
            </a:endParaRPr>
          </a:p>
        </p:txBody>
      </p:sp>
      <p:sp>
        <p:nvSpPr>
          <p:cNvPr id="12" name="TextBox 12"/>
          <p:cNvSpPr txBox="1"/>
          <p:nvPr/>
        </p:nvSpPr>
        <p:spPr>
          <a:xfrm>
            <a:off x="2125919" y="2455303"/>
            <a:ext cx="5290305" cy="1674978"/>
          </a:xfrm>
          <a:prstGeom prst="rect">
            <a:avLst/>
          </a:prstGeom>
        </p:spPr>
        <p:txBody>
          <a:bodyPr lIns="0" tIns="0" rIns="0" bIns="0" rtlCol="0" anchor="t">
            <a:spAutoFit/>
          </a:bodyPr>
          <a:lstStyle/>
          <a:p>
            <a:pPr algn="l">
              <a:lnSpc>
                <a:spcPts val="6155"/>
              </a:lnSpc>
            </a:pPr>
            <a:r>
              <a:rPr lang="en-US" sz="5310" spc="-116">
                <a:solidFill>
                  <a:srgbClr val="141519"/>
                </a:solidFill>
                <a:latin typeface="Arial" panose="020B0604020202020204"/>
                <a:ea typeface="Arial" panose="020B0604020202020204"/>
                <a:cs typeface="Arial" panose="020B0604020202020204"/>
                <a:sym typeface="Arial" panose="020B0604020202020204"/>
              </a:rPr>
              <a:t>revolutionizing online shopping</a:t>
            </a:r>
            <a:endParaRPr lang="en-US" sz="5310" spc="-116">
              <a:solidFill>
                <a:srgbClr val="141519"/>
              </a:solidFill>
              <a:latin typeface="Arial" panose="020B0604020202020204"/>
              <a:ea typeface="Arial" panose="020B0604020202020204"/>
              <a:cs typeface="Arial" panose="020B0604020202020204"/>
              <a:sym typeface="Arial" panose="020B0604020202020204"/>
            </a:endParaRPr>
          </a:p>
        </p:txBody>
      </p:sp>
      <p:grpSp>
        <p:nvGrpSpPr>
          <p:cNvPr id="13" name="Group 13"/>
          <p:cNvGrpSpPr/>
          <p:nvPr/>
        </p:nvGrpSpPr>
        <p:grpSpPr>
          <a:xfrm rot="0">
            <a:off x="2054482" y="8009071"/>
            <a:ext cx="3827867" cy="607546"/>
            <a:chOff x="0" y="0"/>
            <a:chExt cx="2560537" cy="406400"/>
          </a:xfrm>
        </p:grpSpPr>
        <p:sp>
          <p:nvSpPr>
            <p:cNvPr id="14" name="Freeform 14"/>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id="15" name="TextBox 15"/>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sp>
        <p:nvSpPr>
          <p:cNvPr id="16" name="Freeform 16"/>
          <p:cNvSpPr/>
          <p:nvPr/>
        </p:nvSpPr>
        <p:spPr>
          <a:xfrm rot="-5400000">
            <a:off x="5238492" y="8234955"/>
            <a:ext cx="284742" cy="152208"/>
          </a:xfrm>
          <a:custGeom>
            <a:avLst/>
            <a:gdLst/>
            <a:ahLst/>
            <a:cxnLst/>
            <a:rect l="l" t="t" r="r" b="b"/>
            <a:pathLst>
              <a:path w="284742" h="152208">
                <a:moveTo>
                  <a:pt x="0" y="0"/>
                </a:moveTo>
                <a:lnTo>
                  <a:pt x="284742" y="0"/>
                </a:lnTo>
                <a:lnTo>
                  <a:pt x="284742" y="152208"/>
                </a:lnTo>
                <a:lnTo>
                  <a:pt x="0" y="1522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2526467" y="8197598"/>
            <a:ext cx="2918099" cy="255832"/>
          </a:xfrm>
          <a:prstGeom prst="rect">
            <a:avLst/>
          </a:prstGeom>
        </p:spPr>
        <p:txBody>
          <a:bodyPr lIns="0" tIns="0" rIns="0" bIns="0" rtlCol="0" anchor="t">
            <a:spAutoFit/>
          </a:bodyPr>
          <a:lstStyle/>
          <a:p>
            <a:pPr algn="l">
              <a:lnSpc>
                <a:spcPts val="1620"/>
              </a:lnSpc>
            </a:pPr>
            <a:r>
              <a:rPr lang="en-US" sz="1840">
                <a:solidFill>
                  <a:srgbClr val="08090D"/>
                </a:solidFill>
                <a:latin typeface="Arial" panose="020B0604020202020204"/>
                <a:ea typeface="Arial" panose="020B0604020202020204"/>
                <a:cs typeface="Arial" panose="020B0604020202020204"/>
                <a:sym typeface="Arial" panose="020B0604020202020204"/>
              </a:rPr>
              <a:t>www.onlineshop.com</a:t>
            </a:r>
            <a:endParaRPr lang="en-US" sz="1840">
              <a:solidFill>
                <a:srgbClr val="08090D"/>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214750" y="0"/>
            <a:ext cx="18082775" cy="12047649"/>
          </a:xfrm>
          <a:custGeom>
            <a:avLst/>
            <a:gdLst/>
            <a:ahLst/>
            <a:cxnLst/>
            <a:rect l="l" t="t" r="r" b="b"/>
            <a:pathLst>
              <a:path w="18082775" h="12047649">
                <a:moveTo>
                  <a:pt x="0" y="0"/>
                </a:moveTo>
                <a:lnTo>
                  <a:pt x="18082775" y="0"/>
                </a:lnTo>
                <a:lnTo>
                  <a:pt x="18082775" y="12047649"/>
                </a:lnTo>
                <a:lnTo>
                  <a:pt x="0" y="12047649"/>
                </a:lnTo>
                <a:lnTo>
                  <a:pt x="0" y="0"/>
                </a:lnTo>
                <a:close/>
              </a:path>
            </a:pathLst>
          </a:custGeom>
          <a:blipFill>
            <a:blip r:embed="rId1"/>
            <a:stretch>
              <a:fillRect/>
            </a:stretch>
          </a:blipFill>
        </p:spPr>
      </p:sp>
      <p:sp>
        <p:nvSpPr>
          <p:cNvPr id="3" name="Freeform 3"/>
          <p:cNvSpPr/>
          <p:nvPr/>
        </p:nvSpPr>
        <p:spPr>
          <a:xfrm>
            <a:off x="1028700" y="789720"/>
            <a:ext cx="499539" cy="503199"/>
          </a:xfrm>
          <a:custGeom>
            <a:avLst/>
            <a:gdLst/>
            <a:ahLst/>
            <a:cxnLst/>
            <a:rect l="l" t="t" r="r" b="b"/>
            <a:pathLst>
              <a:path w="499539" h="503199">
                <a:moveTo>
                  <a:pt x="0" y="0"/>
                </a:moveTo>
                <a:lnTo>
                  <a:pt x="499539" y="0"/>
                </a:lnTo>
                <a:lnTo>
                  <a:pt x="499539"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15154957" y="756844"/>
            <a:ext cx="2104343" cy="481425"/>
            <a:chOff x="0" y="0"/>
            <a:chExt cx="1776404" cy="406400"/>
          </a:xfrm>
        </p:grpSpPr>
        <p:sp>
          <p:nvSpPr>
            <p:cNvPr id="5" name="Freeform 5"/>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id="6" name="TextBox 6"/>
            <p:cNvSpPr txBox="1"/>
            <p:nvPr/>
          </p:nvSpPr>
          <p:spPr>
            <a:xfrm>
              <a:off x="0" y="-38100"/>
              <a:ext cx="1776404" cy="444500"/>
            </a:xfrm>
            <a:prstGeom prst="rect">
              <a:avLst/>
            </a:prstGeom>
          </p:spPr>
          <p:txBody>
            <a:bodyPr lIns="50800" tIns="50800" rIns="50800" bIns="50800" rtlCol="0" anchor="ctr"/>
            <a:lstStyle/>
            <a:p>
              <a:pPr algn="ctr">
                <a:lnSpc>
                  <a:spcPts val="2660"/>
                </a:lnSpc>
                <a:spcBef>
                  <a:spcPct val="0"/>
                </a:spcBef>
              </a:pPr>
            </a:p>
          </p:txBody>
        </p:sp>
      </p:grpSp>
      <p:grpSp>
        <p:nvGrpSpPr>
          <p:cNvPr id="7" name="Group 7"/>
          <p:cNvGrpSpPr/>
          <p:nvPr/>
        </p:nvGrpSpPr>
        <p:grpSpPr>
          <a:xfrm rot="0">
            <a:off x="1278470" y="2316948"/>
            <a:ext cx="5540075" cy="957543"/>
            <a:chOff x="0" y="0"/>
            <a:chExt cx="1459114" cy="252193"/>
          </a:xfrm>
        </p:grpSpPr>
        <p:sp>
          <p:nvSpPr>
            <p:cNvPr id="8" name="Freeform 8"/>
            <p:cNvSpPr/>
            <p:nvPr/>
          </p:nvSpPr>
          <p:spPr>
            <a:xfrm>
              <a:off x="0" y="0"/>
              <a:ext cx="1459114" cy="252193"/>
            </a:xfrm>
            <a:custGeom>
              <a:avLst/>
              <a:gdLst/>
              <a:ahLst/>
              <a:cxnLst/>
              <a:rect l="l" t="t" r="r" b="b"/>
              <a:pathLst>
                <a:path w="1459114" h="252193">
                  <a:moveTo>
                    <a:pt x="0" y="0"/>
                  </a:moveTo>
                  <a:lnTo>
                    <a:pt x="1459114" y="0"/>
                  </a:lnTo>
                  <a:lnTo>
                    <a:pt x="1459114" y="252193"/>
                  </a:lnTo>
                  <a:lnTo>
                    <a:pt x="0" y="252193"/>
                  </a:lnTo>
                  <a:close/>
                </a:path>
              </a:pathLst>
            </a:custGeom>
            <a:solidFill>
              <a:srgbClr val="7A6A5E"/>
            </a:solidFill>
          </p:spPr>
        </p:sp>
        <p:sp>
          <p:nvSpPr>
            <p:cNvPr id="9" name="TextBox 9"/>
            <p:cNvSpPr txBox="1"/>
            <p:nvPr/>
          </p:nvSpPr>
          <p:spPr>
            <a:xfrm>
              <a:off x="0" y="19050"/>
              <a:ext cx="1459114" cy="233143"/>
            </a:xfrm>
            <a:prstGeom prst="rect">
              <a:avLst/>
            </a:prstGeom>
          </p:spPr>
          <p:txBody>
            <a:bodyPr lIns="50800" tIns="50800" rIns="50800" bIns="50800" rtlCol="0" anchor="ctr"/>
            <a:lstStyle/>
            <a:p>
              <a:pPr algn="ctr">
                <a:lnSpc>
                  <a:spcPts val="1385"/>
                </a:lnSpc>
              </a:pPr>
            </a:p>
          </p:txBody>
        </p:sp>
      </p:grpSp>
      <p:grpSp>
        <p:nvGrpSpPr>
          <p:cNvPr id="10" name="Group 10"/>
          <p:cNvGrpSpPr/>
          <p:nvPr/>
        </p:nvGrpSpPr>
        <p:grpSpPr>
          <a:xfrm rot="0">
            <a:off x="871684" y="3905157"/>
            <a:ext cx="8415309" cy="3359298"/>
            <a:chOff x="0" y="0"/>
            <a:chExt cx="2216378" cy="884753"/>
          </a:xfrm>
        </p:grpSpPr>
        <p:sp>
          <p:nvSpPr>
            <p:cNvPr id="11" name="Freeform 11"/>
            <p:cNvSpPr/>
            <p:nvPr/>
          </p:nvSpPr>
          <p:spPr>
            <a:xfrm>
              <a:off x="0" y="0"/>
              <a:ext cx="2216378" cy="884753"/>
            </a:xfrm>
            <a:custGeom>
              <a:avLst/>
              <a:gdLst/>
              <a:ahLst/>
              <a:cxnLst/>
              <a:rect l="l" t="t" r="r" b="b"/>
              <a:pathLst>
                <a:path w="2216378" h="884753">
                  <a:moveTo>
                    <a:pt x="0" y="0"/>
                  </a:moveTo>
                  <a:lnTo>
                    <a:pt x="2216378" y="0"/>
                  </a:lnTo>
                  <a:lnTo>
                    <a:pt x="2216378" y="884753"/>
                  </a:lnTo>
                  <a:lnTo>
                    <a:pt x="0" y="884753"/>
                  </a:lnTo>
                  <a:close/>
                </a:path>
              </a:pathLst>
            </a:custGeom>
            <a:solidFill>
              <a:srgbClr val="D8C7B9"/>
            </a:solidFill>
          </p:spPr>
        </p:sp>
        <p:sp>
          <p:nvSpPr>
            <p:cNvPr id="12" name="TextBox 12"/>
            <p:cNvSpPr txBox="1"/>
            <p:nvPr/>
          </p:nvSpPr>
          <p:spPr>
            <a:xfrm>
              <a:off x="0" y="19050"/>
              <a:ext cx="2216378" cy="865703"/>
            </a:xfrm>
            <a:prstGeom prst="rect">
              <a:avLst/>
            </a:prstGeom>
          </p:spPr>
          <p:txBody>
            <a:bodyPr lIns="50800" tIns="50800" rIns="50800" bIns="50800" rtlCol="0" anchor="ctr"/>
            <a:lstStyle/>
            <a:p>
              <a:pPr algn="ctr">
                <a:lnSpc>
                  <a:spcPts val="1385"/>
                </a:lnSpc>
              </a:pPr>
            </a:p>
          </p:txBody>
        </p:sp>
      </p:grpSp>
      <p:sp>
        <p:nvSpPr>
          <p:cNvPr id="13" name="TextBox 13"/>
          <p:cNvSpPr txBox="1"/>
          <p:nvPr/>
        </p:nvSpPr>
        <p:spPr>
          <a:xfrm>
            <a:off x="1795032" y="930452"/>
            <a:ext cx="2173383" cy="362467"/>
          </a:xfrm>
          <a:prstGeom prst="rect">
            <a:avLst/>
          </a:prstGeom>
        </p:spPr>
        <p:txBody>
          <a:bodyPr lIns="0" tIns="0" rIns="0" bIns="0" rtlCol="0" anchor="t">
            <a:spAutoFit/>
          </a:bodyPr>
          <a:lstStyle/>
          <a:p>
            <a:pPr algn="l">
              <a:lnSpc>
                <a:spcPts val="2265"/>
              </a:lnSpc>
            </a:pPr>
            <a:r>
              <a:rPr lang="en-US" sz="2575" b="1" spc="-41">
                <a:solidFill>
                  <a:srgbClr val="08090D"/>
                </a:solidFill>
                <a:latin typeface="Arial Bold" panose="020B0802020202020204"/>
                <a:ea typeface="Arial Bold" panose="020B0802020202020204"/>
                <a:cs typeface="Arial Bold" panose="020B0802020202020204"/>
                <a:sym typeface="Arial Bold" panose="020B0802020202020204"/>
              </a:rPr>
              <a:t>Online Shop</a:t>
            </a:r>
            <a:endParaRPr lang="en-US" sz="2575" b="1" spc="-41">
              <a:solidFill>
                <a:srgbClr val="08090D"/>
              </a:solidFill>
              <a:latin typeface="Arial Bold" panose="020B0802020202020204"/>
              <a:ea typeface="Arial Bold" panose="020B0802020202020204"/>
              <a:cs typeface="Arial Bold" panose="020B0802020202020204"/>
              <a:sym typeface="Arial Bold" panose="020B0802020202020204"/>
            </a:endParaRPr>
          </a:p>
        </p:txBody>
      </p:sp>
      <p:sp>
        <p:nvSpPr>
          <p:cNvPr id="14" name="TextBox 14"/>
          <p:cNvSpPr txBox="1"/>
          <p:nvPr/>
        </p:nvSpPr>
        <p:spPr>
          <a:xfrm>
            <a:off x="13923200" y="920927"/>
            <a:ext cx="3002725" cy="216460"/>
          </a:xfrm>
          <a:prstGeom prst="rect">
            <a:avLst/>
          </a:prstGeom>
        </p:spPr>
        <p:txBody>
          <a:bodyPr lIns="0" tIns="0" rIns="0" bIns="0" rtlCol="0" anchor="t">
            <a:spAutoFit/>
          </a:bodyPr>
          <a:lstStyle/>
          <a:p>
            <a:pPr algn="r">
              <a:lnSpc>
                <a:spcPts val="1385"/>
              </a:lnSpc>
            </a:pPr>
            <a:r>
              <a:rPr lang="en-US" sz="1575">
                <a:solidFill>
                  <a:srgbClr val="FFFFFF"/>
                </a:solidFill>
                <a:latin typeface="Arial" panose="020B0604020202020204"/>
                <a:ea typeface="Arial" panose="020B0604020202020204"/>
                <a:cs typeface="Arial" panose="020B0604020202020204"/>
                <a:sym typeface="Arial" panose="020B0604020202020204"/>
              </a:rPr>
              <a:t>@onlineshop</a:t>
            </a:r>
            <a:endParaRPr lang="en-US" sz="1575">
              <a:solidFill>
                <a:srgbClr val="FFFFFF"/>
              </a:solidFill>
              <a:latin typeface="Arial" panose="020B0604020202020204"/>
              <a:ea typeface="Arial" panose="020B0604020202020204"/>
              <a:cs typeface="Arial" panose="020B0604020202020204"/>
              <a:sym typeface="Arial" panose="020B0604020202020204"/>
            </a:endParaRPr>
          </a:p>
        </p:txBody>
      </p:sp>
      <p:sp>
        <p:nvSpPr>
          <p:cNvPr id="15" name="TextBox 15"/>
          <p:cNvSpPr txBox="1"/>
          <p:nvPr/>
        </p:nvSpPr>
        <p:spPr>
          <a:xfrm>
            <a:off x="13179026" y="920927"/>
            <a:ext cx="1136202" cy="216460"/>
          </a:xfrm>
          <a:prstGeom prst="rect">
            <a:avLst/>
          </a:prstGeom>
        </p:spPr>
        <p:txBody>
          <a:bodyPr lIns="0" tIns="0" rIns="0" bIns="0" rtlCol="0" anchor="t">
            <a:spAutoFit/>
          </a:bodyPr>
          <a:lstStyle/>
          <a:p>
            <a:pPr algn="r">
              <a:lnSpc>
                <a:spcPts val="1385"/>
              </a:lnSpc>
            </a:pPr>
            <a:r>
              <a:rPr lang="en-US" sz="1575">
                <a:solidFill>
                  <a:srgbClr val="FFFFFF"/>
                </a:solidFill>
                <a:latin typeface="Arial" panose="020B0604020202020204"/>
                <a:ea typeface="Arial" panose="020B0604020202020204"/>
                <a:cs typeface="Arial" panose="020B0604020202020204"/>
                <a:sym typeface="Arial" panose="020B0604020202020204"/>
              </a:rPr>
              <a:t>About Us</a:t>
            </a:r>
            <a:endParaRPr lang="en-US" sz="1575">
              <a:solidFill>
                <a:srgbClr val="FFFFFF"/>
              </a:solidFill>
              <a:latin typeface="Arial" panose="020B0604020202020204"/>
              <a:ea typeface="Arial" panose="020B0604020202020204"/>
              <a:cs typeface="Arial" panose="020B0604020202020204"/>
              <a:sym typeface="Arial" panose="020B0604020202020204"/>
            </a:endParaRPr>
          </a:p>
        </p:txBody>
      </p:sp>
      <p:sp>
        <p:nvSpPr>
          <p:cNvPr id="16" name="TextBox 16"/>
          <p:cNvSpPr txBox="1"/>
          <p:nvPr/>
        </p:nvSpPr>
        <p:spPr>
          <a:xfrm>
            <a:off x="11721551" y="920927"/>
            <a:ext cx="811975" cy="216460"/>
          </a:xfrm>
          <a:prstGeom prst="rect">
            <a:avLst/>
          </a:prstGeom>
        </p:spPr>
        <p:txBody>
          <a:bodyPr lIns="0" tIns="0" rIns="0" bIns="0" rtlCol="0" anchor="t">
            <a:spAutoFit/>
          </a:bodyPr>
          <a:lstStyle/>
          <a:p>
            <a:pPr algn="r">
              <a:lnSpc>
                <a:spcPts val="1385"/>
              </a:lnSpc>
            </a:pPr>
            <a:r>
              <a:rPr lang="en-US" sz="1575">
                <a:solidFill>
                  <a:srgbClr val="FFFFFF"/>
                </a:solidFill>
                <a:latin typeface="Arial" panose="020B0604020202020204"/>
                <a:ea typeface="Arial" panose="020B0604020202020204"/>
                <a:cs typeface="Arial" panose="020B0604020202020204"/>
                <a:sym typeface="Arial" panose="020B0604020202020204"/>
              </a:rPr>
              <a:t>Menu</a:t>
            </a:r>
            <a:endParaRPr lang="en-US" sz="1575">
              <a:solidFill>
                <a:srgbClr val="FFFFFF"/>
              </a:solidFill>
              <a:latin typeface="Arial" panose="020B0604020202020204"/>
              <a:ea typeface="Arial" panose="020B0604020202020204"/>
              <a:cs typeface="Arial" panose="020B0604020202020204"/>
              <a:sym typeface="Arial" panose="020B0604020202020204"/>
            </a:endParaRPr>
          </a:p>
        </p:txBody>
      </p:sp>
      <p:sp>
        <p:nvSpPr>
          <p:cNvPr id="17" name="TextBox 17"/>
          <p:cNvSpPr txBox="1"/>
          <p:nvPr/>
        </p:nvSpPr>
        <p:spPr>
          <a:xfrm>
            <a:off x="1528239" y="2380658"/>
            <a:ext cx="5290305" cy="893834"/>
          </a:xfrm>
          <a:prstGeom prst="rect">
            <a:avLst/>
          </a:prstGeom>
        </p:spPr>
        <p:txBody>
          <a:bodyPr lIns="0" tIns="0" rIns="0" bIns="0" rtlCol="0" anchor="t">
            <a:spAutoFit/>
          </a:bodyPr>
          <a:lstStyle/>
          <a:p>
            <a:pPr algn="l">
              <a:lnSpc>
                <a:spcPts val="6155"/>
              </a:lnSpc>
            </a:pPr>
            <a:r>
              <a:rPr lang="en-US" sz="5310" spc="-116">
                <a:solidFill>
                  <a:srgbClr val="141519"/>
                </a:solidFill>
                <a:latin typeface="Arial" panose="020B0604020202020204"/>
                <a:ea typeface="Arial" panose="020B0604020202020204"/>
                <a:cs typeface="Arial" panose="020B0604020202020204"/>
                <a:sym typeface="Arial" panose="020B0604020202020204"/>
              </a:rPr>
              <a:t>Notification Page</a:t>
            </a:r>
            <a:endParaRPr lang="en-US" sz="5310" spc="-116">
              <a:solidFill>
                <a:srgbClr val="141519"/>
              </a:solidFill>
              <a:latin typeface="Arial" panose="020B0604020202020204"/>
              <a:ea typeface="Arial" panose="020B0604020202020204"/>
              <a:cs typeface="Arial" panose="020B0604020202020204"/>
              <a:sym typeface="Arial" panose="020B0604020202020204"/>
            </a:endParaRPr>
          </a:p>
        </p:txBody>
      </p:sp>
      <p:sp>
        <p:nvSpPr>
          <p:cNvPr id="18" name="Freeform 18"/>
          <p:cNvSpPr/>
          <p:nvPr/>
        </p:nvSpPr>
        <p:spPr>
          <a:xfrm>
            <a:off x="13457094" y="1514953"/>
            <a:ext cx="3395726" cy="7546058"/>
          </a:xfrm>
          <a:custGeom>
            <a:avLst/>
            <a:gdLst/>
            <a:ahLst/>
            <a:cxnLst/>
            <a:rect l="l" t="t" r="r" b="b"/>
            <a:pathLst>
              <a:path w="3395726" h="7546058">
                <a:moveTo>
                  <a:pt x="0" y="0"/>
                </a:moveTo>
                <a:lnTo>
                  <a:pt x="3395727" y="0"/>
                </a:lnTo>
                <a:lnTo>
                  <a:pt x="3395727" y="7546058"/>
                </a:lnTo>
                <a:lnTo>
                  <a:pt x="0" y="7546058"/>
                </a:lnTo>
                <a:lnTo>
                  <a:pt x="0" y="0"/>
                </a:lnTo>
                <a:close/>
              </a:path>
            </a:pathLst>
          </a:custGeom>
          <a:blipFill>
            <a:blip r:embed="rId4"/>
            <a:stretch>
              <a:fillRect/>
            </a:stretch>
          </a:blipFill>
        </p:spPr>
      </p:sp>
      <p:sp>
        <p:nvSpPr>
          <p:cNvPr id="19" name="TextBox 19"/>
          <p:cNvSpPr txBox="1"/>
          <p:nvPr/>
        </p:nvSpPr>
        <p:spPr>
          <a:xfrm>
            <a:off x="1278470" y="4050640"/>
            <a:ext cx="7865530" cy="3028458"/>
          </a:xfrm>
          <a:prstGeom prst="rect">
            <a:avLst/>
          </a:prstGeom>
        </p:spPr>
        <p:txBody>
          <a:bodyPr lIns="0" tIns="0" rIns="0" bIns="0" rtlCol="0" anchor="t">
            <a:spAutoFit/>
          </a:bodyPr>
          <a:lstStyle/>
          <a:p>
            <a:pPr algn="l">
              <a:lnSpc>
                <a:spcPts val="2650"/>
              </a:lnSpc>
              <a:spcBef>
                <a:spcPct val="0"/>
              </a:spcBef>
            </a:pPr>
            <a:r>
              <a:rPr lang="en-US" sz="1895">
                <a:solidFill>
                  <a:srgbClr val="000000"/>
                </a:solidFill>
                <a:latin typeface="Arial" panose="020B0604020202020204"/>
                <a:ea typeface="Arial" panose="020B0604020202020204"/>
                <a:cs typeface="Arial" panose="020B0604020202020204"/>
                <a:sym typeface="Arial" panose="020B0604020202020204"/>
              </a:rPr>
              <a:t>The Notification page keeps users informed about their shopping activity and app updates. It displays important alerts like order status updates, delivery notifications, promotional offers, and personalized recommendations. Notifications are organized chronologically or into categories like "Orders," "Offers," or "Account Updates" for easy navigation. Users can also customize their notification preferences to control what they want to receive. This page ensures that users stay connected and updated, enhancing engagement and ensuring they never miss out on essential information or exciting deals.</a:t>
            </a:r>
            <a:endParaRPr lang="en-US" sz="1895">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517042" y="290836"/>
            <a:ext cx="17770958" cy="9996164"/>
          </a:xfrm>
          <a:custGeom>
            <a:avLst/>
            <a:gdLst/>
            <a:ahLst/>
            <a:cxnLst/>
            <a:rect l="l" t="t" r="r" b="b"/>
            <a:pathLst>
              <a:path w="17770958" h="9996164">
                <a:moveTo>
                  <a:pt x="0" y="0"/>
                </a:moveTo>
                <a:lnTo>
                  <a:pt x="17770958" y="0"/>
                </a:lnTo>
                <a:lnTo>
                  <a:pt x="17770958" y="9996164"/>
                </a:lnTo>
                <a:lnTo>
                  <a:pt x="0" y="9996164"/>
                </a:lnTo>
                <a:lnTo>
                  <a:pt x="0" y="0"/>
                </a:lnTo>
                <a:close/>
              </a:path>
            </a:pathLst>
          </a:custGeom>
          <a:blipFill>
            <a:blip r:embed="rId1"/>
            <a:stretch>
              <a:fillRect/>
            </a:stretch>
          </a:blipFill>
        </p:spPr>
      </p:sp>
      <p:sp>
        <p:nvSpPr>
          <p:cNvPr id="3" name="Freeform 3"/>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15154957" y="756844"/>
            <a:ext cx="2104343" cy="481425"/>
            <a:chOff x="0" y="0"/>
            <a:chExt cx="1776404" cy="406400"/>
          </a:xfrm>
        </p:grpSpPr>
        <p:sp>
          <p:nvSpPr>
            <p:cNvPr id="5" name="Freeform 5"/>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141519"/>
              </a:solidFill>
              <a:prstDash val="solid"/>
              <a:miter/>
            </a:ln>
          </p:spPr>
        </p:sp>
        <p:sp>
          <p:nvSpPr>
            <p:cNvPr id="6" name="TextBox 6"/>
            <p:cNvSpPr txBox="1"/>
            <p:nvPr/>
          </p:nvSpPr>
          <p:spPr>
            <a:xfrm>
              <a:off x="0" y="-38100"/>
              <a:ext cx="1776404" cy="444500"/>
            </a:xfrm>
            <a:prstGeom prst="rect">
              <a:avLst/>
            </a:prstGeom>
          </p:spPr>
          <p:txBody>
            <a:bodyPr lIns="50800" tIns="50800" rIns="50800" bIns="50800" rtlCol="0" anchor="ctr"/>
            <a:lstStyle/>
            <a:p>
              <a:pPr algn="ctr">
                <a:lnSpc>
                  <a:spcPts val="2660"/>
                </a:lnSpc>
                <a:spcBef>
                  <a:spcPct val="0"/>
                </a:spcBef>
              </a:pPr>
            </a:p>
          </p:txBody>
        </p:sp>
      </p:grpSp>
      <p:grpSp>
        <p:nvGrpSpPr>
          <p:cNvPr id="7" name="Group 7"/>
          <p:cNvGrpSpPr/>
          <p:nvPr/>
        </p:nvGrpSpPr>
        <p:grpSpPr>
          <a:xfrm rot="0">
            <a:off x="7321428" y="2316232"/>
            <a:ext cx="10966572" cy="2123858"/>
            <a:chOff x="0" y="0"/>
            <a:chExt cx="2600809" cy="503690"/>
          </a:xfrm>
        </p:grpSpPr>
        <p:sp>
          <p:nvSpPr>
            <p:cNvPr id="8" name="Freeform 8"/>
            <p:cNvSpPr/>
            <p:nvPr/>
          </p:nvSpPr>
          <p:spPr>
            <a:xfrm>
              <a:off x="0" y="0"/>
              <a:ext cx="2600808" cy="503690"/>
            </a:xfrm>
            <a:custGeom>
              <a:avLst/>
              <a:gdLst/>
              <a:ahLst/>
              <a:cxnLst/>
              <a:rect l="l" t="t" r="r" b="b"/>
              <a:pathLst>
                <a:path w="2600808" h="503690">
                  <a:moveTo>
                    <a:pt x="0" y="0"/>
                  </a:moveTo>
                  <a:lnTo>
                    <a:pt x="2600808" y="0"/>
                  </a:lnTo>
                  <a:lnTo>
                    <a:pt x="2600808" y="503690"/>
                  </a:lnTo>
                  <a:lnTo>
                    <a:pt x="0" y="503690"/>
                  </a:lnTo>
                  <a:close/>
                </a:path>
              </a:pathLst>
            </a:custGeom>
            <a:solidFill>
              <a:srgbClr val="FFFFFF"/>
            </a:solidFill>
          </p:spPr>
        </p:sp>
        <p:sp>
          <p:nvSpPr>
            <p:cNvPr id="9" name="TextBox 9"/>
            <p:cNvSpPr txBox="1"/>
            <p:nvPr/>
          </p:nvSpPr>
          <p:spPr>
            <a:xfrm>
              <a:off x="0" y="19050"/>
              <a:ext cx="2600809" cy="484640"/>
            </a:xfrm>
            <a:prstGeom prst="rect">
              <a:avLst/>
            </a:prstGeom>
          </p:spPr>
          <p:txBody>
            <a:bodyPr lIns="50800" tIns="50800" rIns="50800" bIns="50800" rtlCol="0" anchor="ctr"/>
            <a:lstStyle/>
            <a:p>
              <a:pPr algn="ctr">
                <a:lnSpc>
                  <a:spcPts val="1385"/>
                </a:lnSpc>
              </a:pPr>
            </a:p>
          </p:txBody>
        </p:sp>
      </p:grpSp>
      <p:grpSp>
        <p:nvGrpSpPr>
          <p:cNvPr id="10" name="Group 10"/>
          <p:cNvGrpSpPr/>
          <p:nvPr/>
        </p:nvGrpSpPr>
        <p:grpSpPr>
          <a:xfrm rot="0">
            <a:off x="7321428" y="4770497"/>
            <a:ext cx="10966572" cy="2911391"/>
            <a:chOff x="0" y="0"/>
            <a:chExt cx="2600809" cy="690459"/>
          </a:xfrm>
        </p:grpSpPr>
        <p:sp>
          <p:nvSpPr>
            <p:cNvPr id="11" name="Freeform 11"/>
            <p:cNvSpPr/>
            <p:nvPr/>
          </p:nvSpPr>
          <p:spPr>
            <a:xfrm>
              <a:off x="0" y="0"/>
              <a:ext cx="2600808" cy="690459"/>
            </a:xfrm>
            <a:custGeom>
              <a:avLst/>
              <a:gdLst/>
              <a:ahLst/>
              <a:cxnLst/>
              <a:rect l="l" t="t" r="r" b="b"/>
              <a:pathLst>
                <a:path w="2600808" h="690459">
                  <a:moveTo>
                    <a:pt x="0" y="0"/>
                  </a:moveTo>
                  <a:lnTo>
                    <a:pt x="2600808" y="0"/>
                  </a:lnTo>
                  <a:lnTo>
                    <a:pt x="2600808" y="690459"/>
                  </a:lnTo>
                  <a:lnTo>
                    <a:pt x="0" y="690459"/>
                  </a:lnTo>
                  <a:close/>
                </a:path>
              </a:pathLst>
            </a:custGeom>
            <a:solidFill>
              <a:srgbClr val="FFFFFF"/>
            </a:solidFill>
          </p:spPr>
        </p:sp>
        <p:sp>
          <p:nvSpPr>
            <p:cNvPr id="12" name="TextBox 12"/>
            <p:cNvSpPr txBox="1"/>
            <p:nvPr/>
          </p:nvSpPr>
          <p:spPr>
            <a:xfrm>
              <a:off x="0" y="28575"/>
              <a:ext cx="2600809" cy="661884"/>
            </a:xfrm>
            <a:prstGeom prst="rect">
              <a:avLst/>
            </a:prstGeom>
          </p:spPr>
          <p:txBody>
            <a:bodyPr lIns="50800" tIns="50800" rIns="50800" bIns="50800" rtlCol="0" anchor="ctr"/>
            <a:lstStyle/>
            <a:p>
              <a:pPr algn="ctr">
                <a:lnSpc>
                  <a:spcPts val="2090"/>
                </a:lnSpc>
              </a:pPr>
            </a:p>
          </p:txBody>
        </p:sp>
      </p:grpSp>
      <p:grpSp>
        <p:nvGrpSpPr>
          <p:cNvPr id="13" name="Group 13"/>
          <p:cNvGrpSpPr/>
          <p:nvPr/>
        </p:nvGrpSpPr>
        <p:grpSpPr>
          <a:xfrm rot="0">
            <a:off x="7321428" y="7900964"/>
            <a:ext cx="10966572" cy="1915027"/>
            <a:chOff x="0" y="0"/>
            <a:chExt cx="2600809" cy="454164"/>
          </a:xfrm>
        </p:grpSpPr>
        <p:sp>
          <p:nvSpPr>
            <p:cNvPr id="14" name="Freeform 14"/>
            <p:cNvSpPr/>
            <p:nvPr/>
          </p:nvSpPr>
          <p:spPr>
            <a:xfrm>
              <a:off x="0" y="0"/>
              <a:ext cx="2600808" cy="454164"/>
            </a:xfrm>
            <a:custGeom>
              <a:avLst/>
              <a:gdLst/>
              <a:ahLst/>
              <a:cxnLst/>
              <a:rect l="l" t="t" r="r" b="b"/>
              <a:pathLst>
                <a:path w="2600808" h="454164">
                  <a:moveTo>
                    <a:pt x="0" y="0"/>
                  </a:moveTo>
                  <a:lnTo>
                    <a:pt x="2600808" y="0"/>
                  </a:lnTo>
                  <a:lnTo>
                    <a:pt x="2600808" y="454164"/>
                  </a:lnTo>
                  <a:lnTo>
                    <a:pt x="0" y="454164"/>
                  </a:lnTo>
                  <a:close/>
                </a:path>
              </a:pathLst>
            </a:custGeom>
            <a:solidFill>
              <a:srgbClr val="FFFFFF"/>
            </a:solidFill>
          </p:spPr>
        </p:sp>
        <p:sp>
          <p:nvSpPr>
            <p:cNvPr id="15" name="TextBox 15"/>
            <p:cNvSpPr txBox="1"/>
            <p:nvPr/>
          </p:nvSpPr>
          <p:spPr>
            <a:xfrm>
              <a:off x="0" y="19050"/>
              <a:ext cx="2600809" cy="435114"/>
            </a:xfrm>
            <a:prstGeom prst="rect">
              <a:avLst/>
            </a:prstGeom>
          </p:spPr>
          <p:txBody>
            <a:bodyPr lIns="50800" tIns="50800" rIns="50800" bIns="50800" rtlCol="0" anchor="ctr"/>
            <a:lstStyle/>
            <a:p>
              <a:pPr algn="ctr">
                <a:lnSpc>
                  <a:spcPts val="1385"/>
                </a:lnSpc>
              </a:pPr>
            </a:p>
          </p:txBody>
        </p:sp>
      </p:grpSp>
      <p:sp>
        <p:nvSpPr>
          <p:cNvPr id="16" name="Freeform 16"/>
          <p:cNvSpPr/>
          <p:nvPr/>
        </p:nvSpPr>
        <p:spPr>
          <a:xfrm>
            <a:off x="1324347" y="3020502"/>
            <a:ext cx="3578213" cy="7951584"/>
          </a:xfrm>
          <a:custGeom>
            <a:avLst/>
            <a:gdLst/>
            <a:ahLst/>
            <a:cxnLst/>
            <a:rect l="l" t="t" r="r" b="b"/>
            <a:pathLst>
              <a:path w="3578213" h="7951584">
                <a:moveTo>
                  <a:pt x="0" y="0"/>
                </a:moveTo>
                <a:lnTo>
                  <a:pt x="3578213" y="0"/>
                </a:lnTo>
                <a:lnTo>
                  <a:pt x="3578213" y="7951584"/>
                </a:lnTo>
                <a:lnTo>
                  <a:pt x="0" y="7951584"/>
                </a:lnTo>
                <a:lnTo>
                  <a:pt x="0" y="0"/>
                </a:lnTo>
                <a:close/>
              </a:path>
            </a:pathLst>
          </a:custGeom>
          <a:blipFill>
            <a:blip r:embed="rId4"/>
            <a:stretch>
              <a:fillRect/>
            </a:stretch>
          </a:blipFill>
        </p:spPr>
      </p:sp>
      <p:sp>
        <p:nvSpPr>
          <p:cNvPr id="17" name="TextBox 17"/>
          <p:cNvSpPr txBox="1"/>
          <p:nvPr/>
        </p:nvSpPr>
        <p:spPr>
          <a:xfrm>
            <a:off x="1795032" y="930452"/>
            <a:ext cx="1868118" cy="648808"/>
          </a:xfrm>
          <a:prstGeom prst="rect">
            <a:avLst/>
          </a:prstGeom>
        </p:spPr>
        <p:txBody>
          <a:bodyPr lIns="0" tIns="0" rIns="0" bIns="0" rtlCol="0" anchor="t">
            <a:spAutoFit/>
          </a:bodyPr>
          <a:lstStyle/>
          <a:p>
            <a:pPr algn="l">
              <a:lnSpc>
                <a:spcPts val="2265"/>
              </a:lnSpc>
            </a:pPr>
            <a:r>
              <a:rPr lang="en-US" sz="2575" b="1" spc="-41">
                <a:solidFill>
                  <a:srgbClr val="08090D"/>
                </a:solidFill>
                <a:latin typeface="Arial Bold" panose="020B0802020202020204"/>
                <a:ea typeface="Arial Bold" panose="020B0802020202020204"/>
                <a:cs typeface="Arial Bold" panose="020B0802020202020204"/>
                <a:sym typeface="Arial Bold" panose="020B0802020202020204"/>
              </a:rPr>
              <a:t>online shop</a:t>
            </a:r>
            <a:endParaRPr lang="en-US" sz="2575" b="1" spc="-41">
              <a:solidFill>
                <a:srgbClr val="08090D"/>
              </a:solidFill>
              <a:latin typeface="Arial Bold" panose="020B0802020202020204"/>
              <a:ea typeface="Arial Bold" panose="020B0802020202020204"/>
              <a:cs typeface="Arial Bold" panose="020B0802020202020204"/>
              <a:sym typeface="Arial Bold" panose="020B0802020202020204"/>
            </a:endParaRPr>
          </a:p>
          <a:p>
            <a:pPr algn="l">
              <a:lnSpc>
                <a:spcPts val="2265"/>
              </a:lnSpc>
            </a:pPr>
          </a:p>
        </p:txBody>
      </p:sp>
      <p:sp>
        <p:nvSpPr>
          <p:cNvPr id="18" name="TextBox 18"/>
          <p:cNvSpPr txBox="1"/>
          <p:nvPr/>
        </p:nvSpPr>
        <p:spPr>
          <a:xfrm>
            <a:off x="13923200" y="920927"/>
            <a:ext cx="3002725"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@reallygreatsite</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19" name="TextBox 19"/>
          <p:cNvSpPr txBox="1"/>
          <p:nvPr/>
        </p:nvSpPr>
        <p:spPr>
          <a:xfrm>
            <a:off x="13179026" y="920927"/>
            <a:ext cx="1136202"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About Us</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20" name="TextBox 20"/>
          <p:cNvSpPr txBox="1"/>
          <p:nvPr/>
        </p:nvSpPr>
        <p:spPr>
          <a:xfrm>
            <a:off x="11721551" y="920927"/>
            <a:ext cx="811975"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Menu</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21" name="TextBox 21"/>
          <p:cNvSpPr txBox="1"/>
          <p:nvPr/>
        </p:nvSpPr>
        <p:spPr>
          <a:xfrm>
            <a:off x="1028700" y="1861389"/>
            <a:ext cx="5923061" cy="732845"/>
          </a:xfrm>
          <a:prstGeom prst="rect">
            <a:avLst/>
          </a:prstGeom>
        </p:spPr>
        <p:txBody>
          <a:bodyPr lIns="0" tIns="0" rIns="0" bIns="0" rtlCol="0" anchor="t">
            <a:spAutoFit/>
          </a:bodyPr>
          <a:lstStyle/>
          <a:p>
            <a:pPr algn="l">
              <a:lnSpc>
                <a:spcPts val="4845"/>
              </a:lnSpc>
            </a:pPr>
            <a:r>
              <a:rPr lang="en-US" sz="4660" b="1" spc="-195">
                <a:solidFill>
                  <a:srgbClr val="141519"/>
                </a:solidFill>
                <a:latin typeface="Arial Bold" panose="020B0802020202020204"/>
                <a:ea typeface="Arial Bold" panose="020B0802020202020204"/>
                <a:cs typeface="Arial Bold" panose="020B0802020202020204"/>
                <a:sym typeface="Arial Bold" panose="020B0802020202020204"/>
              </a:rPr>
              <a:t>Profile Settings Page</a:t>
            </a:r>
            <a:endParaRPr lang="en-US" sz="4660" b="1" spc="-195">
              <a:solidFill>
                <a:srgbClr val="141519"/>
              </a:solidFill>
              <a:latin typeface="Arial Bold" panose="020B0802020202020204"/>
              <a:ea typeface="Arial Bold" panose="020B0802020202020204"/>
              <a:cs typeface="Arial Bold" panose="020B0802020202020204"/>
              <a:sym typeface="Arial Bold" panose="020B0802020202020204"/>
            </a:endParaRPr>
          </a:p>
        </p:txBody>
      </p:sp>
      <p:sp>
        <p:nvSpPr>
          <p:cNvPr id="22" name="TextBox 22"/>
          <p:cNvSpPr txBox="1"/>
          <p:nvPr/>
        </p:nvSpPr>
        <p:spPr>
          <a:xfrm>
            <a:off x="7514841" y="2470409"/>
            <a:ext cx="10579745" cy="1691679"/>
          </a:xfrm>
          <a:prstGeom prst="rect">
            <a:avLst/>
          </a:prstGeom>
        </p:spPr>
        <p:txBody>
          <a:bodyPr lIns="0" tIns="0" rIns="0" bIns="0" rtlCol="0" anchor="t">
            <a:spAutoFit/>
          </a:bodyPr>
          <a:lstStyle/>
          <a:p>
            <a:pPr algn="just">
              <a:lnSpc>
                <a:spcPts val="3685"/>
              </a:lnSpc>
            </a:pPr>
            <a:r>
              <a:rPr lang="en-US" sz="2375" b="1">
                <a:solidFill>
                  <a:srgbClr val="141519"/>
                </a:solidFill>
                <a:latin typeface="Arial Bold" panose="020B0802020202020204"/>
                <a:ea typeface="Arial Bold" panose="020B0802020202020204"/>
                <a:cs typeface="Arial Bold" panose="020B0802020202020204"/>
                <a:sym typeface="Arial Bold" panose="020B0802020202020204"/>
              </a:rPr>
              <a:t>User Profile Section:</a:t>
            </a:r>
            <a:endParaRPr lang="en-US" sz="2375" b="1">
              <a:solidFill>
                <a:srgbClr val="141519"/>
              </a:solidFill>
              <a:latin typeface="Arial Bold" panose="020B0802020202020204"/>
              <a:ea typeface="Arial Bold" panose="020B0802020202020204"/>
              <a:cs typeface="Arial Bold" panose="020B0802020202020204"/>
              <a:sym typeface="Arial Bold" panose="020B0802020202020204"/>
            </a:endParaRPr>
          </a:p>
          <a:p>
            <a:pPr marL="448310" lvl="1" indent="-224155" algn="just">
              <a:lnSpc>
                <a:spcPts val="3220"/>
              </a:lnSpc>
              <a:buFont typeface="Arial" panose="020B0604020202020204"/>
              <a:buChar char="•"/>
            </a:pPr>
            <a:r>
              <a:rPr lang="en-US" sz="2075">
                <a:solidFill>
                  <a:srgbClr val="141519"/>
                </a:solidFill>
                <a:latin typeface="Arial" panose="020B0604020202020204"/>
                <a:ea typeface="Arial" panose="020B0604020202020204"/>
                <a:cs typeface="Arial" panose="020B0604020202020204"/>
                <a:sym typeface="Arial" panose="020B0604020202020204"/>
              </a:rPr>
              <a:t>P</a:t>
            </a:r>
            <a:r>
              <a:rPr lang="en-US" sz="2075">
                <a:solidFill>
                  <a:srgbClr val="141519"/>
                </a:solidFill>
                <a:latin typeface="Arial" panose="020B0604020202020204"/>
                <a:ea typeface="Arial" panose="020B0604020202020204"/>
                <a:cs typeface="Arial" panose="020B0604020202020204"/>
                <a:sym typeface="Arial" panose="020B0604020202020204"/>
              </a:rPr>
              <a:t>rofile Picture: Circular display of the user's image.</a:t>
            </a:r>
            <a:endParaRPr lang="en-US" sz="2075">
              <a:solidFill>
                <a:srgbClr val="141519"/>
              </a:solidFill>
              <a:latin typeface="Arial" panose="020B0604020202020204"/>
              <a:ea typeface="Arial" panose="020B0604020202020204"/>
              <a:cs typeface="Arial" panose="020B0604020202020204"/>
              <a:sym typeface="Arial" panose="020B0604020202020204"/>
            </a:endParaRPr>
          </a:p>
          <a:p>
            <a:pPr marL="448310" lvl="1" indent="-224155" algn="just">
              <a:lnSpc>
                <a:spcPts val="3220"/>
              </a:lnSpc>
              <a:buFont typeface="Arial" panose="020B0604020202020204"/>
              <a:buChar char="•"/>
            </a:pPr>
            <a:r>
              <a:rPr lang="en-US" sz="2075">
                <a:solidFill>
                  <a:srgbClr val="141519"/>
                </a:solidFill>
                <a:latin typeface="Arial" panose="020B0604020202020204"/>
                <a:ea typeface="Arial" panose="020B0604020202020204"/>
                <a:cs typeface="Arial" panose="020B0604020202020204"/>
                <a:sym typeface="Arial" panose="020B0604020202020204"/>
              </a:rPr>
              <a:t>Nam</a:t>
            </a:r>
            <a:r>
              <a:rPr lang="en-US" sz="2075">
                <a:solidFill>
                  <a:srgbClr val="141519"/>
                </a:solidFill>
                <a:latin typeface="Arial" panose="020B0604020202020204"/>
                <a:ea typeface="Arial" panose="020B0604020202020204"/>
                <a:cs typeface="Arial" panose="020B0604020202020204"/>
                <a:sym typeface="Arial" panose="020B0604020202020204"/>
              </a:rPr>
              <a:t>e &amp; Email: User's full name and registered email for identification.</a:t>
            </a:r>
            <a:endParaRPr lang="en-US" sz="2075">
              <a:solidFill>
                <a:srgbClr val="141519"/>
              </a:solidFill>
              <a:latin typeface="Arial" panose="020B0604020202020204"/>
              <a:ea typeface="Arial" panose="020B0604020202020204"/>
              <a:cs typeface="Arial" panose="020B0604020202020204"/>
              <a:sym typeface="Arial" panose="020B0604020202020204"/>
            </a:endParaRPr>
          </a:p>
          <a:p>
            <a:pPr algn="just">
              <a:lnSpc>
                <a:spcPts val="3220"/>
              </a:lnSpc>
            </a:pPr>
          </a:p>
        </p:txBody>
      </p:sp>
      <p:sp>
        <p:nvSpPr>
          <p:cNvPr id="23" name="TextBox 23"/>
          <p:cNvSpPr txBox="1"/>
          <p:nvPr/>
        </p:nvSpPr>
        <p:spPr>
          <a:xfrm>
            <a:off x="7514841" y="8119109"/>
            <a:ext cx="10287282" cy="1215391"/>
          </a:xfrm>
          <a:prstGeom prst="rect">
            <a:avLst/>
          </a:prstGeom>
        </p:spPr>
        <p:txBody>
          <a:bodyPr lIns="0" tIns="0" rIns="0" bIns="0" rtlCol="0" anchor="t">
            <a:spAutoFit/>
          </a:bodyPr>
          <a:lstStyle/>
          <a:p>
            <a:pPr algn="just">
              <a:lnSpc>
                <a:spcPts val="3740"/>
              </a:lnSpc>
            </a:pPr>
            <a:r>
              <a:rPr lang="en-US" sz="2415" b="1">
                <a:solidFill>
                  <a:srgbClr val="141519"/>
                </a:solidFill>
                <a:latin typeface="Arial Bold" panose="020B0802020202020204"/>
                <a:ea typeface="Arial Bold" panose="020B0802020202020204"/>
                <a:cs typeface="Arial Bold" panose="020B0802020202020204"/>
                <a:sym typeface="Arial Bold" panose="020B0802020202020204"/>
              </a:rPr>
              <a:t>Navigation Button</a:t>
            </a:r>
            <a:r>
              <a:rPr lang="en-US" sz="2415">
                <a:solidFill>
                  <a:srgbClr val="141519"/>
                </a:solidFill>
                <a:latin typeface="Arial" panose="020B0604020202020204"/>
                <a:ea typeface="Arial" panose="020B0604020202020204"/>
                <a:cs typeface="Arial" panose="020B0604020202020204"/>
                <a:sym typeface="Arial" panose="020B0604020202020204"/>
              </a:rPr>
              <a:t>:</a:t>
            </a:r>
            <a:endParaRPr lang="en-US" sz="2415">
              <a:solidFill>
                <a:srgbClr val="141519"/>
              </a:solidFill>
              <a:latin typeface="Arial" panose="020B0604020202020204"/>
              <a:ea typeface="Arial" panose="020B0604020202020204"/>
              <a:cs typeface="Arial" panose="020B0604020202020204"/>
              <a:sym typeface="Arial" panose="020B0604020202020204"/>
            </a:endParaRPr>
          </a:p>
          <a:p>
            <a:pPr marL="434975" lvl="1" indent="-217170" algn="just">
              <a:lnSpc>
                <a:spcPts val="3120"/>
              </a:lnSpc>
              <a:buFont typeface="Arial" panose="020B0604020202020204"/>
              <a:buChar char="•"/>
            </a:pPr>
            <a:r>
              <a:rPr lang="en-US" sz="2015">
                <a:solidFill>
                  <a:srgbClr val="141519"/>
                </a:solidFill>
                <a:latin typeface="Arial" panose="020B0604020202020204"/>
                <a:ea typeface="Arial" panose="020B0604020202020204"/>
                <a:cs typeface="Arial" panose="020B0604020202020204"/>
                <a:sym typeface="Arial" panose="020B0604020202020204"/>
              </a:rPr>
              <a:t>Back t</a:t>
            </a:r>
            <a:r>
              <a:rPr lang="en-US" sz="2015">
                <a:solidFill>
                  <a:srgbClr val="141519"/>
                </a:solidFill>
                <a:latin typeface="Arial" panose="020B0604020202020204"/>
                <a:ea typeface="Arial" panose="020B0604020202020204"/>
                <a:cs typeface="Arial" panose="020B0604020202020204"/>
                <a:sym typeface="Arial" panose="020B0604020202020204"/>
              </a:rPr>
              <a:t>o Main Page: A green, prominent button for easy return to the main dashboard.</a:t>
            </a:r>
            <a:endParaRPr lang="en-US" sz="2015">
              <a:solidFill>
                <a:srgbClr val="141519"/>
              </a:solidFill>
              <a:latin typeface="Arial" panose="020B0604020202020204"/>
              <a:ea typeface="Arial" panose="020B0604020202020204"/>
              <a:cs typeface="Arial" panose="020B0604020202020204"/>
              <a:sym typeface="Arial" panose="020B0604020202020204"/>
            </a:endParaRPr>
          </a:p>
          <a:p>
            <a:pPr algn="just">
              <a:lnSpc>
                <a:spcPts val="2500"/>
              </a:lnSpc>
            </a:pPr>
          </a:p>
        </p:txBody>
      </p:sp>
      <p:sp>
        <p:nvSpPr>
          <p:cNvPr id="24" name="TextBox 24"/>
          <p:cNvSpPr txBox="1"/>
          <p:nvPr/>
        </p:nvSpPr>
        <p:spPr>
          <a:xfrm>
            <a:off x="7514841" y="4922312"/>
            <a:ext cx="8026594" cy="3029829"/>
          </a:xfrm>
          <a:prstGeom prst="rect">
            <a:avLst/>
          </a:prstGeom>
        </p:spPr>
        <p:txBody>
          <a:bodyPr lIns="0" tIns="0" rIns="0" bIns="0" rtlCol="0" anchor="t">
            <a:spAutoFit/>
          </a:bodyPr>
          <a:lstStyle/>
          <a:p>
            <a:pPr algn="just">
              <a:lnSpc>
                <a:spcPts val="3580"/>
              </a:lnSpc>
            </a:pPr>
            <a:r>
              <a:rPr lang="en-US" sz="2310" b="1">
                <a:solidFill>
                  <a:srgbClr val="141519"/>
                </a:solidFill>
                <a:latin typeface="Arial Bold" panose="020B0802020202020204"/>
                <a:ea typeface="Arial Bold" panose="020B0802020202020204"/>
                <a:cs typeface="Arial Bold" panose="020B0802020202020204"/>
                <a:sym typeface="Arial Bold" panose="020B0802020202020204"/>
              </a:rPr>
              <a:t>Actionable Options:</a:t>
            </a:r>
            <a:endParaRPr lang="en-US" sz="2310" b="1">
              <a:solidFill>
                <a:srgbClr val="141519"/>
              </a:solidFill>
              <a:latin typeface="Arial Bold" panose="020B0802020202020204"/>
              <a:ea typeface="Arial Bold" panose="020B0802020202020204"/>
              <a:cs typeface="Arial Bold" panose="020B0802020202020204"/>
              <a:sym typeface="Arial Bold" panose="020B0802020202020204"/>
            </a:endParaRPr>
          </a:p>
          <a:p>
            <a:pPr marL="433705" lvl="1" indent="-216535" algn="just">
              <a:lnSpc>
                <a:spcPts val="3115"/>
              </a:lnSpc>
              <a:buFont typeface="Arial" panose="020B0604020202020204"/>
              <a:buChar char="•"/>
            </a:pPr>
            <a:r>
              <a:rPr lang="en-US" sz="2010">
                <a:solidFill>
                  <a:srgbClr val="141519"/>
                </a:solidFill>
                <a:latin typeface="Arial" panose="020B0604020202020204"/>
                <a:ea typeface="Arial" panose="020B0604020202020204"/>
                <a:cs typeface="Arial" panose="020B0604020202020204"/>
                <a:sym typeface="Arial" panose="020B0604020202020204"/>
              </a:rPr>
              <a:t>My Reviews: View and manage product/service reviews.</a:t>
            </a:r>
            <a:endParaRPr lang="en-US" sz="2010">
              <a:solidFill>
                <a:srgbClr val="141519"/>
              </a:solidFill>
              <a:latin typeface="Arial" panose="020B0604020202020204"/>
              <a:ea typeface="Arial" panose="020B0604020202020204"/>
              <a:cs typeface="Arial" panose="020B0604020202020204"/>
              <a:sym typeface="Arial" panose="020B0604020202020204"/>
            </a:endParaRPr>
          </a:p>
          <a:p>
            <a:pPr marL="433705" lvl="1" indent="-216535" algn="just">
              <a:lnSpc>
                <a:spcPts val="3115"/>
              </a:lnSpc>
              <a:buFont typeface="Arial" panose="020B0604020202020204"/>
              <a:buChar char="•"/>
            </a:pPr>
            <a:r>
              <a:rPr lang="en-US" sz="2010">
                <a:solidFill>
                  <a:srgbClr val="141519"/>
                </a:solidFill>
                <a:latin typeface="Arial" panose="020B0604020202020204"/>
                <a:ea typeface="Arial" panose="020B0604020202020204"/>
                <a:cs typeface="Arial" panose="020B0604020202020204"/>
                <a:sym typeface="Arial" panose="020B0604020202020204"/>
              </a:rPr>
              <a:t>Account Settings: Update account preferences and credentials.</a:t>
            </a:r>
            <a:endParaRPr lang="en-US" sz="2010">
              <a:solidFill>
                <a:srgbClr val="141519"/>
              </a:solidFill>
              <a:latin typeface="Arial" panose="020B0604020202020204"/>
              <a:ea typeface="Arial" panose="020B0604020202020204"/>
              <a:cs typeface="Arial" panose="020B0604020202020204"/>
              <a:sym typeface="Arial" panose="020B0604020202020204"/>
            </a:endParaRPr>
          </a:p>
          <a:p>
            <a:pPr marL="433705" lvl="1" indent="-216535" algn="just">
              <a:lnSpc>
                <a:spcPts val="3115"/>
              </a:lnSpc>
              <a:buFont typeface="Arial" panose="020B0604020202020204"/>
              <a:buChar char="•"/>
            </a:pPr>
            <a:r>
              <a:rPr lang="en-US" sz="2010">
                <a:solidFill>
                  <a:srgbClr val="141519"/>
                </a:solidFill>
                <a:latin typeface="Arial" panose="020B0604020202020204"/>
                <a:ea typeface="Arial" panose="020B0604020202020204"/>
                <a:cs typeface="Arial" panose="020B0604020202020204"/>
                <a:sym typeface="Arial" panose="020B0604020202020204"/>
              </a:rPr>
              <a:t>Personal Information: Edit personal details like name, address, etc.</a:t>
            </a:r>
            <a:endParaRPr lang="en-US" sz="2010">
              <a:solidFill>
                <a:srgbClr val="141519"/>
              </a:solidFill>
              <a:latin typeface="Arial" panose="020B0604020202020204"/>
              <a:ea typeface="Arial" panose="020B0604020202020204"/>
              <a:cs typeface="Arial" panose="020B0604020202020204"/>
              <a:sym typeface="Arial" panose="020B0604020202020204"/>
            </a:endParaRPr>
          </a:p>
          <a:p>
            <a:pPr marL="433705" lvl="1" indent="-216535" algn="just">
              <a:lnSpc>
                <a:spcPts val="3115"/>
              </a:lnSpc>
              <a:buFont typeface="Arial" panose="020B0604020202020204"/>
              <a:buChar char="•"/>
            </a:pPr>
            <a:r>
              <a:rPr lang="en-US" sz="2010">
                <a:solidFill>
                  <a:srgbClr val="141519"/>
                </a:solidFill>
                <a:latin typeface="Arial" panose="020B0604020202020204"/>
                <a:ea typeface="Arial" panose="020B0604020202020204"/>
                <a:cs typeface="Arial" panose="020B0604020202020204"/>
                <a:sym typeface="Arial" panose="020B0604020202020204"/>
              </a:rPr>
              <a:t>Fingerprint Settings: Enhance security with biometric login options.</a:t>
            </a:r>
            <a:endParaRPr lang="en-US" sz="2010">
              <a:solidFill>
                <a:srgbClr val="141519"/>
              </a:solidFill>
              <a:latin typeface="Arial" panose="020B0604020202020204"/>
              <a:ea typeface="Arial" panose="020B0604020202020204"/>
              <a:cs typeface="Arial" panose="020B0604020202020204"/>
              <a:sym typeface="Arial" panose="020B0604020202020204"/>
            </a:endParaRPr>
          </a:p>
          <a:p>
            <a:pPr marL="433705" lvl="1" indent="-216535" algn="just">
              <a:lnSpc>
                <a:spcPts val="3115"/>
              </a:lnSpc>
              <a:buFont typeface="Arial" panose="020B0604020202020204"/>
              <a:buChar char="•"/>
            </a:pPr>
            <a:r>
              <a:rPr lang="en-US" sz="2010">
                <a:solidFill>
                  <a:srgbClr val="141519"/>
                </a:solidFill>
                <a:latin typeface="Arial" panose="020B0604020202020204"/>
                <a:ea typeface="Arial" panose="020B0604020202020204"/>
                <a:cs typeface="Arial" panose="020B0604020202020204"/>
                <a:sym typeface="Arial" panose="020B0604020202020204"/>
              </a:rPr>
              <a:t>Log Out: Quick option to securely exit the account.</a:t>
            </a:r>
            <a:endParaRPr lang="en-US" sz="2010">
              <a:solidFill>
                <a:srgbClr val="141519"/>
              </a:solidFill>
              <a:latin typeface="Arial" panose="020B0604020202020204"/>
              <a:ea typeface="Arial" panose="020B0604020202020204"/>
              <a:cs typeface="Arial" panose="020B0604020202020204"/>
              <a:sym typeface="Arial" panose="020B0604020202020204"/>
            </a:endParaRPr>
          </a:p>
          <a:p>
            <a:pPr algn="just">
              <a:lnSpc>
                <a:spcPts val="2340"/>
              </a:lnSpc>
            </a:pPr>
          </a:p>
          <a:p>
            <a:pPr algn="just">
              <a:lnSpc>
                <a:spcPts val="2340"/>
              </a:lnSpc>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0" y="0"/>
            <a:ext cx="20881936" cy="10440968"/>
          </a:xfrm>
          <a:custGeom>
            <a:avLst/>
            <a:gdLst/>
            <a:ahLst/>
            <a:cxnLst/>
            <a:rect l="l" t="t" r="r" b="b"/>
            <a:pathLst>
              <a:path w="20881936" h="10440968">
                <a:moveTo>
                  <a:pt x="0" y="0"/>
                </a:moveTo>
                <a:lnTo>
                  <a:pt x="20881936" y="0"/>
                </a:lnTo>
                <a:lnTo>
                  <a:pt x="20881936" y="10440968"/>
                </a:lnTo>
                <a:lnTo>
                  <a:pt x="0" y="10440968"/>
                </a:lnTo>
                <a:lnTo>
                  <a:pt x="0" y="0"/>
                </a:lnTo>
                <a:close/>
              </a:path>
            </a:pathLst>
          </a:custGeom>
          <a:blipFill>
            <a:blip r:embed="rId1"/>
            <a:stretch>
              <a:fillRect/>
            </a:stretch>
          </a:blipFill>
        </p:spPr>
      </p:sp>
      <p:grpSp>
        <p:nvGrpSpPr>
          <p:cNvPr id="3" name="Group 3"/>
          <p:cNvGrpSpPr/>
          <p:nvPr/>
        </p:nvGrpSpPr>
        <p:grpSpPr>
          <a:xfrm rot="0">
            <a:off x="1574117" y="3906553"/>
            <a:ext cx="11290158" cy="2334893"/>
            <a:chOff x="0" y="0"/>
            <a:chExt cx="2973540" cy="614951"/>
          </a:xfrm>
        </p:grpSpPr>
        <p:sp>
          <p:nvSpPr>
            <p:cNvPr id="4" name="Freeform 4"/>
            <p:cNvSpPr/>
            <p:nvPr/>
          </p:nvSpPr>
          <p:spPr>
            <a:xfrm>
              <a:off x="0" y="0"/>
              <a:ext cx="2973540" cy="614951"/>
            </a:xfrm>
            <a:custGeom>
              <a:avLst/>
              <a:gdLst/>
              <a:ahLst/>
              <a:cxnLst/>
              <a:rect l="l" t="t" r="r" b="b"/>
              <a:pathLst>
                <a:path w="2973540" h="614951">
                  <a:moveTo>
                    <a:pt x="0" y="0"/>
                  </a:moveTo>
                  <a:lnTo>
                    <a:pt x="2973540" y="0"/>
                  </a:lnTo>
                  <a:lnTo>
                    <a:pt x="2973540" y="614951"/>
                  </a:lnTo>
                  <a:lnTo>
                    <a:pt x="0" y="614951"/>
                  </a:lnTo>
                  <a:close/>
                </a:path>
              </a:pathLst>
            </a:custGeom>
            <a:solidFill>
              <a:srgbClr val="FFFFFF"/>
            </a:solidFill>
          </p:spPr>
        </p:sp>
        <p:sp>
          <p:nvSpPr>
            <p:cNvPr id="5" name="TextBox 5"/>
            <p:cNvSpPr txBox="1"/>
            <p:nvPr/>
          </p:nvSpPr>
          <p:spPr>
            <a:xfrm>
              <a:off x="0" y="9525"/>
              <a:ext cx="2973540" cy="605426"/>
            </a:xfrm>
            <a:prstGeom prst="rect">
              <a:avLst/>
            </a:prstGeom>
          </p:spPr>
          <p:txBody>
            <a:bodyPr lIns="50800" tIns="50800" rIns="50800" bIns="50800" rtlCol="0" anchor="ctr"/>
            <a:lstStyle/>
            <a:p>
              <a:pPr algn="ctr">
                <a:lnSpc>
                  <a:spcPts val="1565"/>
                </a:lnSpc>
              </a:pPr>
            </a:p>
            <a:p>
              <a:pPr algn="ctr">
                <a:lnSpc>
                  <a:spcPts val="1565"/>
                </a:lnSpc>
              </a:pPr>
            </a:p>
            <a:p>
              <a:pPr algn="ctr">
                <a:lnSpc>
                  <a:spcPts val="1565"/>
                </a:lnSpc>
              </a:pPr>
            </a:p>
            <a:p>
              <a:pPr algn="ctr">
                <a:lnSpc>
                  <a:spcPts val="1565"/>
                </a:lnSpc>
              </a:pPr>
            </a:p>
          </p:txBody>
        </p:sp>
      </p:grpSp>
      <p:grpSp>
        <p:nvGrpSpPr>
          <p:cNvPr id="6" name="Group 6"/>
          <p:cNvGrpSpPr/>
          <p:nvPr/>
        </p:nvGrpSpPr>
        <p:grpSpPr>
          <a:xfrm rot="0">
            <a:off x="13690078" y="845799"/>
            <a:ext cx="3569222" cy="8411973"/>
            <a:chOff x="0" y="0"/>
            <a:chExt cx="506559" cy="1193862"/>
          </a:xfrm>
        </p:grpSpPr>
        <p:sp>
          <p:nvSpPr>
            <p:cNvPr id="7" name="Freeform 7"/>
            <p:cNvSpPr/>
            <p:nvPr/>
          </p:nvSpPr>
          <p:spPr>
            <a:xfrm>
              <a:off x="0" y="0"/>
              <a:ext cx="506559" cy="1193862"/>
            </a:xfrm>
            <a:custGeom>
              <a:avLst/>
              <a:gdLst/>
              <a:ahLst/>
              <a:cxnLst/>
              <a:rect l="l" t="t" r="r" b="b"/>
              <a:pathLst>
                <a:path w="506559" h="1193862">
                  <a:moveTo>
                    <a:pt x="0" y="0"/>
                  </a:moveTo>
                  <a:lnTo>
                    <a:pt x="506559" y="0"/>
                  </a:lnTo>
                  <a:lnTo>
                    <a:pt x="506559" y="1193862"/>
                  </a:lnTo>
                  <a:lnTo>
                    <a:pt x="0" y="1193862"/>
                  </a:lnTo>
                  <a:close/>
                </a:path>
              </a:pathLst>
            </a:custGeom>
            <a:blipFill>
              <a:blip r:embed="rId2"/>
              <a:stretch>
                <a:fillRect l="-3028" r="-3028"/>
              </a:stretch>
            </a:blipFill>
          </p:spPr>
        </p:sp>
      </p:grpSp>
      <p:sp>
        <p:nvSpPr>
          <p:cNvPr id="8" name="Freeform 8"/>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795032" y="930452"/>
            <a:ext cx="1941950" cy="648808"/>
          </a:xfrm>
          <a:prstGeom prst="rect">
            <a:avLst/>
          </a:prstGeom>
        </p:spPr>
        <p:txBody>
          <a:bodyPr lIns="0" tIns="0" rIns="0" bIns="0" rtlCol="0" anchor="t">
            <a:spAutoFit/>
          </a:bodyPr>
          <a:lstStyle/>
          <a:p>
            <a:pPr algn="l">
              <a:lnSpc>
                <a:spcPts val="2265"/>
              </a:lnSpc>
            </a:pPr>
            <a:r>
              <a:rPr lang="en-US" sz="2575" b="1" spc="-41">
                <a:solidFill>
                  <a:srgbClr val="08090D"/>
                </a:solidFill>
                <a:latin typeface="Arial Bold" panose="020B0802020202020204"/>
                <a:ea typeface="Arial Bold" panose="020B0802020202020204"/>
                <a:cs typeface="Arial Bold" panose="020B0802020202020204"/>
                <a:sym typeface="Arial Bold" panose="020B0802020202020204"/>
              </a:rPr>
              <a:t>online shop</a:t>
            </a:r>
            <a:endParaRPr lang="en-US" sz="2575" b="1" spc="-41">
              <a:solidFill>
                <a:srgbClr val="08090D"/>
              </a:solidFill>
              <a:latin typeface="Arial Bold" panose="020B0802020202020204"/>
              <a:ea typeface="Arial Bold" panose="020B0802020202020204"/>
              <a:cs typeface="Arial Bold" panose="020B0802020202020204"/>
              <a:sym typeface="Arial Bold" panose="020B0802020202020204"/>
            </a:endParaRPr>
          </a:p>
          <a:p>
            <a:pPr algn="l">
              <a:lnSpc>
                <a:spcPts val="2265"/>
              </a:lnSpc>
            </a:pPr>
          </a:p>
        </p:txBody>
      </p:sp>
      <p:sp>
        <p:nvSpPr>
          <p:cNvPr id="10" name="TextBox 10"/>
          <p:cNvSpPr txBox="1"/>
          <p:nvPr/>
        </p:nvSpPr>
        <p:spPr>
          <a:xfrm>
            <a:off x="1795032" y="2125202"/>
            <a:ext cx="11849470" cy="1209851"/>
          </a:xfrm>
          <a:prstGeom prst="rect">
            <a:avLst/>
          </a:prstGeom>
        </p:spPr>
        <p:txBody>
          <a:bodyPr lIns="0" tIns="0" rIns="0" bIns="0" rtlCol="0" anchor="t">
            <a:spAutoFit/>
          </a:bodyPr>
          <a:lstStyle/>
          <a:p>
            <a:pPr algn="l">
              <a:lnSpc>
                <a:spcPts val="8070"/>
              </a:lnSpc>
            </a:pPr>
            <a:r>
              <a:rPr lang="en-US" sz="7760" b="1" spc="-325">
                <a:solidFill>
                  <a:srgbClr val="141519"/>
                </a:solidFill>
                <a:latin typeface="Arial Bold" panose="020B0802020202020204"/>
                <a:ea typeface="Arial Bold" panose="020B0802020202020204"/>
                <a:cs typeface="Arial Bold" panose="020B0802020202020204"/>
                <a:sym typeface="Arial Bold" panose="020B0802020202020204"/>
              </a:rPr>
              <a:t>Checkout Cart</a:t>
            </a:r>
            <a:endParaRPr lang="en-US" sz="7760" b="1" spc="-325">
              <a:solidFill>
                <a:srgbClr val="141519"/>
              </a:solidFill>
              <a:latin typeface="Arial Bold" panose="020B0802020202020204"/>
              <a:ea typeface="Arial Bold" panose="020B0802020202020204"/>
              <a:cs typeface="Arial Bold" panose="020B0802020202020204"/>
              <a:sym typeface="Arial Bold" panose="020B0802020202020204"/>
            </a:endParaRPr>
          </a:p>
        </p:txBody>
      </p:sp>
      <p:sp>
        <p:nvSpPr>
          <p:cNvPr id="11" name="TextBox 11"/>
          <p:cNvSpPr txBox="1"/>
          <p:nvPr/>
        </p:nvSpPr>
        <p:spPr>
          <a:xfrm>
            <a:off x="1795032" y="4256192"/>
            <a:ext cx="10892640" cy="1690292"/>
          </a:xfrm>
          <a:prstGeom prst="rect">
            <a:avLst/>
          </a:prstGeom>
        </p:spPr>
        <p:txBody>
          <a:bodyPr lIns="0" tIns="0" rIns="0" bIns="0" rtlCol="0" anchor="t">
            <a:spAutoFit/>
          </a:bodyPr>
          <a:lstStyle/>
          <a:p>
            <a:pPr algn="just">
              <a:lnSpc>
                <a:spcPts val="2680"/>
              </a:lnSpc>
            </a:pPr>
            <a:r>
              <a:rPr lang="en-US" sz="1730">
                <a:solidFill>
                  <a:srgbClr val="141519"/>
                </a:solidFill>
                <a:latin typeface="Arial" panose="020B0604020202020204"/>
                <a:ea typeface="Arial" panose="020B0604020202020204"/>
                <a:cs typeface="Arial" panose="020B0604020202020204"/>
                <a:sym typeface="Arial" panose="020B0604020202020204"/>
              </a:rPr>
              <a:t>The Order Confirmation page ensures customers know their purchase was successful by displaying a clear thank-you message, order details, and an estimated delivery date. It reassures users by providing an order ID for reference and informing them about a confirmation email. Additionally, it includes a tracking option for real-time updates and a customer support link to address any concerns, creating a seamless and trustworthy post-purchase experience.</a:t>
            </a:r>
            <a:endParaRPr lang="en-US" sz="1730">
              <a:solidFill>
                <a:srgbClr val="14151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rot="0">
            <a:off x="0" y="8718664"/>
            <a:ext cx="13903952" cy="1568336"/>
            <a:chOff x="0" y="0"/>
            <a:chExt cx="1613629" cy="182014"/>
          </a:xfrm>
        </p:grpSpPr>
        <p:sp>
          <p:nvSpPr>
            <p:cNvPr id="3" name="Freeform 3"/>
            <p:cNvSpPr/>
            <p:nvPr/>
          </p:nvSpPr>
          <p:spPr>
            <a:xfrm>
              <a:off x="0" y="0"/>
              <a:ext cx="1613629" cy="182014"/>
            </a:xfrm>
            <a:custGeom>
              <a:avLst/>
              <a:gdLst/>
              <a:ahLst/>
              <a:cxnLst/>
              <a:rect l="l" t="t" r="r" b="b"/>
              <a:pathLst>
                <a:path w="1613629" h="182014">
                  <a:moveTo>
                    <a:pt x="0" y="0"/>
                  </a:moveTo>
                  <a:lnTo>
                    <a:pt x="1613629" y="0"/>
                  </a:lnTo>
                  <a:lnTo>
                    <a:pt x="1613629" y="182014"/>
                  </a:lnTo>
                  <a:lnTo>
                    <a:pt x="0" y="182014"/>
                  </a:lnTo>
                  <a:close/>
                </a:path>
              </a:pathLst>
            </a:custGeom>
            <a:solidFill>
              <a:srgbClr val="000000">
                <a:alpha val="0"/>
              </a:srgbClr>
            </a:solidFill>
            <a:ln w="12700">
              <a:solidFill>
                <a:srgbClr val="000000"/>
              </a:solidFill>
            </a:ln>
          </p:spPr>
        </p:sp>
      </p:grpSp>
      <p:sp>
        <p:nvSpPr>
          <p:cNvPr id="4" name="Freeform 4"/>
          <p:cNvSpPr/>
          <p:nvPr/>
        </p:nvSpPr>
        <p:spPr>
          <a:xfrm>
            <a:off x="-2265764" y="-969078"/>
            <a:ext cx="21190350" cy="14118071"/>
          </a:xfrm>
          <a:custGeom>
            <a:avLst/>
            <a:gdLst/>
            <a:ahLst/>
            <a:cxnLst/>
            <a:rect l="l" t="t" r="r" b="b"/>
            <a:pathLst>
              <a:path w="21190350" h="14118071">
                <a:moveTo>
                  <a:pt x="0" y="0"/>
                </a:moveTo>
                <a:lnTo>
                  <a:pt x="21190350" y="0"/>
                </a:lnTo>
                <a:lnTo>
                  <a:pt x="21190350" y="14118070"/>
                </a:lnTo>
                <a:lnTo>
                  <a:pt x="0" y="14118070"/>
                </a:lnTo>
                <a:lnTo>
                  <a:pt x="0" y="0"/>
                </a:lnTo>
                <a:close/>
              </a:path>
            </a:pathLst>
          </a:custGeom>
          <a:blipFill>
            <a:blip r:embed="rId1"/>
            <a:stretch>
              <a:fillRect/>
            </a:stretch>
          </a:blipFill>
        </p:spPr>
      </p:sp>
      <p:grpSp>
        <p:nvGrpSpPr>
          <p:cNvPr id="5" name="Group 5"/>
          <p:cNvGrpSpPr/>
          <p:nvPr/>
        </p:nvGrpSpPr>
        <p:grpSpPr>
          <a:xfrm rot="0">
            <a:off x="13903952" y="679961"/>
            <a:ext cx="3792417" cy="8938002"/>
            <a:chOff x="0" y="0"/>
            <a:chExt cx="506559" cy="1193862"/>
          </a:xfrm>
        </p:grpSpPr>
        <p:sp>
          <p:nvSpPr>
            <p:cNvPr id="6" name="Freeform 6"/>
            <p:cNvSpPr/>
            <p:nvPr/>
          </p:nvSpPr>
          <p:spPr>
            <a:xfrm>
              <a:off x="0" y="0"/>
              <a:ext cx="506559" cy="1193862"/>
            </a:xfrm>
            <a:custGeom>
              <a:avLst/>
              <a:gdLst/>
              <a:ahLst/>
              <a:cxnLst/>
              <a:rect l="l" t="t" r="r" b="b"/>
              <a:pathLst>
                <a:path w="506559" h="1193862">
                  <a:moveTo>
                    <a:pt x="0" y="0"/>
                  </a:moveTo>
                  <a:lnTo>
                    <a:pt x="506559" y="0"/>
                  </a:lnTo>
                  <a:lnTo>
                    <a:pt x="506559" y="1193862"/>
                  </a:lnTo>
                  <a:lnTo>
                    <a:pt x="0" y="1193862"/>
                  </a:lnTo>
                  <a:close/>
                </a:path>
              </a:pathLst>
            </a:custGeom>
            <a:blipFill>
              <a:blip r:embed="rId2"/>
              <a:stretch>
                <a:fillRect l="-3028" r="-3028"/>
              </a:stretch>
            </a:blipFill>
          </p:spPr>
        </p:sp>
      </p:grpSp>
      <p:sp>
        <p:nvSpPr>
          <p:cNvPr id="7" name="Freeform 7"/>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795032" y="930452"/>
            <a:ext cx="1941950" cy="648808"/>
          </a:xfrm>
          <a:prstGeom prst="rect">
            <a:avLst/>
          </a:prstGeom>
        </p:spPr>
        <p:txBody>
          <a:bodyPr lIns="0" tIns="0" rIns="0" bIns="0" rtlCol="0" anchor="t">
            <a:spAutoFit/>
          </a:bodyPr>
          <a:lstStyle/>
          <a:p>
            <a:pPr algn="l">
              <a:lnSpc>
                <a:spcPts val="2265"/>
              </a:lnSpc>
            </a:pPr>
            <a:r>
              <a:rPr lang="en-US" sz="2575" b="1" spc="-41">
                <a:solidFill>
                  <a:srgbClr val="08090D"/>
                </a:solidFill>
                <a:latin typeface="Arial Bold" panose="020B0802020202020204"/>
                <a:ea typeface="Arial Bold" panose="020B0802020202020204"/>
                <a:cs typeface="Arial Bold" panose="020B0802020202020204"/>
                <a:sym typeface="Arial Bold" panose="020B0802020202020204"/>
              </a:rPr>
              <a:t>online shop</a:t>
            </a:r>
            <a:endParaRPr lang="en-US" sz="2575" b="1" spc="-41">
              <a:solidFill>
                <a:srgbClr val="08090D"/>
              </a:solidFill>
              <a:latin typeface="Arial Bold" panose="020B0802020202020204"/>
              <a:ea typeface="Arial Bold" panose="020B0802020202020204"/>
              <a:cs typeface="Arial Bold" panose="020B0802020202020204"/>
              <a:sym typeface="Arial Bold" panose="020B0802020202020204"/>
            </a:endParaRPr>
          </a:p>
          <a:p>
            <a:pPr algn="l">
              <a:lnSpc>
                <a:spcPts val="2265"/>
              </a:lnSpc>
            </a:pPr>
          </a:p>
        </p:txBody>
      </p:sp>
      <p:sp>
        <p:nvSpPr>
          <p:cNvPr id="9" name="TextBox 9"/>
          <p:cNvSpPr txBox="1"/>
          <p:nvPr/>
        </p:nvSpPr>
        <p:spPr>
          <a:xfrm>
            <a:off x="1795032" y="2125202"/>
            <a:ext cx="11849470" cy="1209851"/>
          </a:xfrm>
          <a:prstGeom prst="rect">
            <a:avLst/>
          </a:prstGeom>
        </p:spPr>
        <p:txBody>
          <a:bodyPr lIns="0" tIns="0" rIns="0" bIns="0" rtlCol="0" anchor="t">
            <a:spAutoFit/>
          </a:bodyPr>
          <a:lstStyle/>
          <a:p>
            <a:pPr algn="l">
              <a:lnSpc>
                <a:spcPts val="8070"/>
              </a:lnSpc>
            </a:pPr>
            <a:r>
              <a:rPr lang="en-US" sz="7760" b="1" spc="-325">
                <a:solidFill>
                  <a:srgbClr val="141519"/>
                </a:solidFill>
                <a:latin typeface="Arial Bold" panose="020B0802020202020204"/>
                <a:ea typeface="Arial Bold" panose="020B0802020202020204"/>
                <a:cs typeface="Arial Bold" panose="020B0802020202020204"/>
                <a:sym typeface="Arial Bold" panose="020B0802020202020204"/>
              </a:rPr>
              <a:t>Confirmed Order</a:t>
            </a:r>
            <a:endParaRPr lang="en-US" sz="7760" b="1" spc="-325">
              <a:solidFill>
                <a:srgbClr val="141519"/>
              </a:solidFill>
              <a:latin typeface="Arial Bold" panose="020B0802020202020204"/>
              <a:ea typeface="Arial Bold" panose="020B0802020202020204"/>
              <a:cs typeface="Arial Bold" panose="020B0802020202020204"/>
              <a:sym typeface="Arial Bold" panose="020B0802020202020204"/>
            </a:endParaRPr>
          </a:p>
        </p:txBody>
      </p:sp>
      <p:grpSp>
        <p:nvGrpSpPr>
          <p:cNvPr id="10" name="Group 10"/>
          <p:cNvGrpSpPr/>
          <p:nvPr/>
        </p:nvGrpSpPr>
        <p:grpSpPr>
          <a:xfrm rot="0">
            <a:off x="1574117" y="4135153"/>
            <a:ext cx="11290158" cy="1664787"/>
            <a:chOff x="0" y="0"/>
            <a:chExt cx="2973540" cy="438462"/>
          </a:xfrm>
        </p:grpSpPr>
        <p:sp>
          <p:nvSpPr>
            <p:cNvPr id="11" name="Freeform 11"/>
            <p:cNvSpPr/>
            <p:nvPr/>
          </p:nvSpPr>
          <p:spPr>
            <a:xfrm>
              <a:off x="0" y="0"/>
              <a:ext cx="2973540" cy="438462"/>
            </a:xfrm>
            <a:custGeom>
              <a:avLst/>
              <a:gdLst/>
              <a:ahLst/>
              <a:cxnLst/>
              <a:rect l="l" t="t" r="r" b="b"/>
              <a:pathLst>
                <a:path w="2973540" h="438462">
                  <a:moveTo>
                    <a:pt x="0" y="0"/>
                  </a:moveTo>
                  <a:lnTo>
                    <a:pt x="2973540" y="0"/>
                  </a:lnTo>
                  <a:lnTo>
                    <a:pt x="2973540" y="438462"/>
                  </a:lnTo>
                  <a:lnTo>
                    <a:pt x="0" y="438462"/>
                  </a:lnTo>
                  <a:close/>
                </a:path>
              </a:pathLst>
            </a:custGeom>
            <a:solidFill>
              <a:srgbClr val="F58C97"/>
            </a:solidFill>
          </p:spPr>
        </p:sp>
        <p:sp>
          <p:nvSpPr>
            <p:cNvPr id="12" name="TextBox 12"/>
            <p:cNvSpPr txBox="1"/>
            <p:nvPr/>
          </p:nvSpPr>
          <p:spPr>
            <a:xfrm>
              <a:off x="0" y="9525"/>
              <a:ext cx="2973540" cy="428937"/>
            </a:xfrm>
            <a:prstGeom prst="rect">
              <a:avLst/>
            </a:prstGeom>
          </p:spPr>
          <p:txBody>
            <a:bodyPr lIns="50800" tIns="50800" rIns="50800" bIns="50800" rtlCol="0" anchor="ctr"/>
            <a:lstStyle/>
            <a:p>
              <a:pPr algn="ctr">
                <a:lnSpc>
                  <a:spcPts val="1565"/>
                </a:lnSpc>
              </a:pPr>
            </a:p>
            <a:p>
              <a:pPr algn="ctr">
                <a:lnSpc>
                  <a:spcPts val="1565"/>
                </a:lnSpc>
              </a:pPr>
            </a:p>
            <a:p>
              <a:pPr algn="ctr">
                <a:lnSpc>
                  <a:spcPts val="1565"/>
                </a:lnSpc>
              </a:pPr>
            </a:p>
            <a:p>
              <a:pPr algn="ctr">
                <a:lnSpc>
                  <a:spcPts val="1565"/>
                </a:lnSpc>
              </a:pPr>
            </a:p>
          </p:txBody>
        </p:sp>
      </p:grpSp>
      <p:sp>
        <p:nvSpPr>
          <p:cNvPr id="13" name="TextBox 13"/>
          <p:cNvSpPr txBox="1"/>
          <p:nvPr/>
        </p:nvSpPr>
        <p:spPr>
          <a:xfrm>
            <a:off x="1795032" y="4256192"/>
            <a:ext cx="10892640" cy="1355910"/>
          </a:xfrm>
          <a:prstGeom prst="rect">
            <a:avLst/>
          </a:prstGeom>
        </p:spPr>
        <p:txBody>
          <a:bodyPr lIns="0" tIns="0" rIns="0" bIns="0" rtlCol="0" anchor="t">
            <a:spAutoFit/>
          </a:bodyPr>
          <a:lstStyle/>
          <a:p>
            <a:pPr algn="just">
              <a:lnSpc>
                <a:spcPts val="2680"/>
              </a:lnSpc>
            </a:pPr>
            <a:r>
              <a:rPr lang="en-US" sz="1730">
                <a:solidFill>
                  <a:srgbClr val="141519"/>
                </a:solidFill>
                <a:latin typeface="Arial" panose="020B0604020202020204"/>
                <a:ea typeface="Arial" panose="020B0604020202020204"/>
                <a:cs typeface="Arial" panose="020B0604020202020204"/>
                <a:sym typeface="Arial" panose="020B0604020202020204"/>
              </a:rPr>
              <a:t>The Bill Confirmation page displays the total amount paid for the order, giving users a clear confirmation of the final price. It ensures transparency by summarizing the exact cost, including taxes and discounts, and provides reassurance that the payment was successful. This page serves as a simple acknowledgment of the completed transaction, with an option to save or share the billing details for future reference.</a:t>
            </a:r>
            <a:endParaRPr lang="en-US" sz="1730">
              <a:solidFill>
                <a:srgbClr val="14151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F4432"/>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5154957" y="756844"/>
            <a:ext cx="2104343" cy="481425"/>
            <a:chOff x="0" y="0"/>
            <a:chExt cx="1776404" cy="406400"/>
          </a:xfrm>
        </p:grpSpPr>
        <p:sp>
          <p:nvSpPr>
            <p:cNvPr id="4" name="Freeform 4"/>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BEBEB"/>
              </a:solidFill>
              <a:prstDash val="solid"/>
              <a:miter/>
            </a:ln>
          </p:spPr>
        </p:sp>
        <p:sp>
          <p:nvSpPr>
            <p:cNvPr id="5" name="TextBox 5"/>
            <p:cNvSpPr txBox="1"/>
            <p:nvPr/>
          </p:nvSpPr>
          <p:spPr>
            <a:xfrm>
              <a:off x="0" y="-38100"/>
              <a:ext cx="1776404" cy="444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795032" y="930452"/>
            <a:ext cx="1846676" cy="648808"/>
          </a:xfrm>
          <a:prstGeom prst="rect">
            <a:avLst/>
          </a:prstGeom>
        </p:spPr>
        <p:txBody>
          <a:bodyPr lIns="0" tIns="0" rIns="0" bIns="0" rtlCol="0" anchor="t">
            <a:spAutoFit/>
          </a:bodyPr>
          <a:lstStyle/>
          <a:p>
            <a:pPr algn="l">
              <a:lnSpc>
                <a:spcPts val="2265"/>
              </a:lnSpc>
            </a:pPr>
            <a:r>
              <a:rPr lang="en-US" sz="2575" b="1" spc="-41">
                <a:solidFill>
                  <a:srgbClr val="EBEBEB"/>
                </a:solidFill>
                <a:latin typeface="Arial Bold" panose="020B0802020202020204"/>
                <a:ea typeface="Arial Bold" panose="020B0802020202020204"/>
                <a:cs typeface="Arial Bold" panose="020B0802020202020204"/>
                <a:sym typeface="Arial Bold" panose="020B0802020202020204"/>
              </a:rPr>
              <a:t>online shop</a:t>
            </a:r>
            <a:endParaRPr lang="en-US" sz="2575" b="1" spc="-41">
              <a:solidFill>
                <a:srgbClr val="EBEBEB"/>
              </a:solidFill>
              <a:latin typeface="Arial Bold" panose="020B0802020202020204"/>
              <a:ea typeface="Arial Bold" panose="020B0802020202020204"/>
              <a:cs typeface="Arial Bold" panose="020B0802020202020204"/>
              <a:sym typeface="Arial Bold" panose="020B0802020202020204"/>
            </a:endParaRPr>
          </a:p>
          <a:p>
            <a:pPr algn="l">
              <a:lnSpc>
                <a:spcPts val="2265"/>
              </a:lnSpc>
            </a:pPr>
          </a:p>
        </p:txBody>
      </p:sp>
      <p:sp>
        <p:nvSpPr>
          <p:cNvPr id="7" name="TextBox 7"/>
          <p:cNvSpPr txBox="1"/>
          <p:nvPr/>
        </p:nvSpPr>
        <p:spPr>
          <a:xfrm>
            <a:off x="13923200" y="920927"/>
            <a:ext cx="3002725" cy="216460"/>
          </a:xfrm>
          <a:prstGeom prst="rect">
            <a:avLst/>
          </a:prstGeom>
        </p:spPr>
        <p:txBody>
          <a:bodyPr lIns="0" tIns="0" rIns="0" bIns="0" rtlCol="0" anchor="t">
            <a:spAutoFit/>
          </a:bodyPr>
          <a:lstStyle/>
          <a:p>
            <a:pPr algn="r">
              <a:lnSpc>
                <a:spcPts val="1385"/>
              </a:lnSpc>
            </a:pPr>
            <a:r>
              <a:rPr lang="en-US" sz="1575">
                <a:solidFill>
                  <a:srgbClr val="EBEBEB"/>
                </a:solidFill>
                <a:latin typeface="Arial" panose="020B0604020202020204"/>
                <a:ea typeface="Arial" panose="020B0604020202020204"/>
                <a:cs typeface="Arial" panose="020B0604020202020204"/>
                <a:sym typeface="Arial" panose="020B0604020202020204"/>
              </a:rPr>
              <a:t>@onlineshop</a:t>
            </a:r>
            <a:endParaRPr lang="en-US" sz="1575">
              <a:solidFill>
                <a:srgbClr val="EBEBEB"/>
              </a:solidFill>
              <a:latin typeface="Arial" panose="020B0604020202020204"/>
              <a:ea typeface="Arial" panose="020B0604020202020204"/>
              <a:cs typeface="Arial" panose="020B0604020202020204"/>
              <a:sym typeface="Arial" panose="020B0604020202020204"/>
            </a:endParaRPr>
          </a:p>
        </p:txBody>
      </p:sp>
      <p:sp>
        <p:nvSpPr>
          <p:cNvPr id="8" name="TextBox 8"/>
          <p:cNvSpPr txBox="1"/>
          <p:nvPr/>
        </p:nvSpPr>
        <p:spPr>
          <a:xfrm>
            <a:off x="13179026" y="920927"/>
            <a:ext cx="1136202" cy="216460"/>
          </a:xfrm>
          <a:prstGeom prst="rect">
            <a:avLst/>
          </a:prstGeom>
        </p:spPr>
        <p:txBody>
          <a:bodyPr lIns="0" tIns="0" rIns="0" bIns="0" rtlCol="0" anchor="t">
            <a:spAutoFit/>
          </a:bodyPr>
          <a:lstStyle/>
          <a:p>
            <a:pPr algn="r">
              <a:lnSpc>
                <a:spcPts val="1385"/>
              </a:lnSpc>
            </a:pPr>
            <a:r>
              <a:rPr lang="en-US" sz="1575">
                <a:solidFill>
                  <a:srgbClr val="EBEBEB"/>
                </a:solidFill>
                <a:latin typeface="Arial" panose="020B0604020202020204"/>
                <a:ea typeface="Arial" panose="020B0604020202020204"/>
                <a:cs typeface="Arial" panose="020B0604020202020204"/>
                <a:sym typeface="Arial" panose="020B0604020202020204"/>
              </a:rPr>
              <a:t>About Us</a:t>
            </a:r>
            <a:endParaRPr lang="en-US" sz="1575">
              <a:solidFill>
                <a:srgbClr val="EBEBEB"/>
              </a:solidFill>
              <a:latin typeface="Arial" panose="020B0604020202020204"/>
              <a:ea typeface="Arial" panose="020B0604020202020204"/>
              <a:cs typeface="Arial" panose="020B0604020202020204"/>
              <a:sym typeface="Arial" panose="020B0604020202020204"/>
            </a:endParaRPr>
          </a:p>
        </p:txBody>
      </p:sp>
      <p:sp>
        <p:nvSpPr>
          <p:cNvPr id="9" name="TextBox 9"/>
          <p:cNvSpPr txBox="1"/>
          <p:nvPr/>
        </p:nvSpPr>
        <p:spPr>
          <a:xfrm>
            <a:off x="11721551" y="920927"/>
            <a:ext cx="811975" cy="216460"/>
          </a:xfrm>
          <a:prstGeom prst="rect">
            <a:avLst/>
          </a:prstGeom>
        </p:spPr>
        <p:txBody>
          <a:bodyPr lIns="0" tIns="0" rIns="0" bIns="0" rtlCol="0" anchor="t">
            <a:spAutoFit/>
          </a:bodyPr>
          <a:lstStyle/>
          <a:p>
            <a:pPr algn="r">
              <a:lnSpc>
                <a:spcPts val="1385"/>
              </a:lnSpc>
            </a:pPr>
            <a:r>
              <a:rPr lang="en-US" sz="1575">
                <a:solidFill>
                  <a:srgbClr val="EBEBEB"/>
                </a:solidFill>
                <a:latin typeface="Arial" panose="020B0604020202020204"/>
                <a:ea typeface="Arial" panose="020B0604020202020204"/>
                <a:cs typeface="Arial" panose="020B0604020202020204"/>
                <a:sym typeface="Arial" panose="020B0604020202020204"/>
              </a:rPr>
              <a:t>Menu</a:t>
            </a:r>
            <a:endParaRPr lang="en-US" sz="1575">
              <a:solidFill>
                <a:srgbClr val="EBEBEB"/>
              </a:solidFill>
              <a:latin typeface="Arial" panose="020B0604020202020204"/>
              <a:ea typeface="Arial" panose="020B0604020202020204"/>
              <a:cs typeface="Arial" panose="020B0604020202020204"/>
              <a:sym typeface="Arial" panose="020B0604020202020204"/>
            </a:endParaRPr>
          </a:p>
        </p:txBody>
      </p:sp>
      <p:grpSp>
        <p:nvGrpSpPr>
          <p:cNvPr id="10" name="Group 10"/>
          <p:cNvGrpSpPr/>
          <p:nvPr/>
        </p:nvGrpSpPr>
        <p:grpSpPr>
          <a:xfrm rot="0">
            <a:off x="3641709" y="8203211"/>
            <a:ext cx="3402253" cy="705218"/>
            <a:chOff x="0" y="0"/>
            <a:chExt cx="887526" cy="183966"/>
          </a:xfrm>
        </p:grpSpPr>
        <p:sp>
          <p:nvSpPr>
            <p:cNvPr id="11" name="Freeform 11"/>
            <p:cNvSpPr/>
            <p:nvPr/>
          </p:nvSpPr>
          <p:spPr>
            <a:xfrm>
              <a:off x="0" y="0"/>
              <a:ext cx="887526" cy="183966"/>
            </a:xfrm>
            <a:custGeom>
              <a:avLst/>
              <a:gdLst/>
              <a:ahLst/>
              <a:cxnLst/>
              <a:rect l="l" t="t" r="r" b="b"/>
              <a:pathLst>
                <a:path w="887526" h="183966">
                  <a:moveTo>
                    <a:pt x="0" y="0"/>
                  </a:moveTo>
                  <a:lnTo>
                    <a:pt x="887526" y="0"/>
                  </a:lnTo>
                  <a:lnTo>
                    <a:pt x="887526" y="183966"/>
                  </a:lnTo>
                  <a:lnTo>
                    <a:pt x="0" y="183966"/>
                  </a:lnTo>
                  <a:close/>
                </a:path>
              </a:pathLst>
            </a:custGeom>
            <a:solidFill>
              <a:srgbClr val="EBEBEB"/>
            </a:solidFill>
            <a:ln w="9525" cap="sq">
              <a:solidFill>
                <a:srgbClr val="FFFFFF"/>
              </a:solidFill>
              <a:prstDash val="solid"/>
              <a:miter/>
            </a:ln>
          </p:spPr>
        </p:sp>
        <p:sp>
          <p:nvSpPr>
            <p:cNvPr id="12" name="TextBox 12"/>
            <p:cNvSpPr txBox="1"/>
            <p:nvPr/>
          </p:nvSpPr>
          <p:spPr>
            <a:xfrm>
              <a:off x="0" y="19050"/>
              <a:ext cx="887526" cy="164916"/>
            </a:xfrm>
            <a:prstGeom prst="rect">
              <a:avLst/>
            </a:prstGeom>
          </p:spPr>
          <p:txBody>
            <a:bodyPr lIns="50800" tIns="50800" rIns="50800" bIns="50800" rtlCol="0" anchor="ctr"/>
            <a:lstStyle/>
            <a:p>
              <a:pPr algn="ctr">
                <a:lnSpc>
                  <a:spcPts val="1385"/>
                </a:lnSpc>
              </a:pPr>
            </a:p>
          </p:txBody>
        </p:sp>
      </p:grpSp>
      <p:grpSp>
        <p:nvGrpSpPr>
          <p:cNvPr id="13" name="Group 13"/>
          <p:cNvGrpSpPr/>
          <p:nvPr/>
        </p:nvGrpSpPr>
        <p:grpSpPr>
          <a:xfrm rot="0">
            <a:off x="7442874" y="8203211"/>
            <a:ext cx="3402253" cy="705218"/>
            <a:chOff x="0" y="0"/>
            <a:chExt cx="887526" cy="183966"/>
          </a:xfrm>
        </p:grpSpPr>
        <p:sp>
          <p:nvSpPr>
            <p:cNvPr id="14" name="Freeform 14"/>
            <p:cNvSpPr/>
            <p:nvPr/>
          </p:nvSpPr>
          <p:spPr>
            <a:xfrm>
              <a:off x="0" y="0"/>
              <a:ext cx="887526" cy="183966"/>
            </a:xfrm>
            <a:custGeom>
              <a:avLst/>
              <a:gdLst/>
              <a:ahLst/>
              <a:cxnLst/>
              <a:rect l="l" t="t" r="r" b="b"/>
              <a:pathLst>
                <a:path w="887526" h="183966">
                  <a:moveTo>
                    <a:pt x="0" y="0"/>
                  </a:moveTo>
                  <a:lnTo>
                    <a:pt x="887526" y="0"/>
                  </a:lnTo>
                  <a:lnTo>
                    <a:pt x="887526" y="183966"/>
                  </a:lnTo>
                  <a:lnTo>
                    <a:pt x="0" y="183966"/>
                  </a:lnTo>
                  <a:close/>
                </a:path>
              </a:pathLst>
            </a:custGeom>
            <a:solidFill>
              <a:srgbClr val="EBEBEB"/>
            </a:solidFill>
            <a:ln w="9525" cap="sq">
              <a:solidFill>
                <a:srgbClr val="FFFFFF"/>
              </a:solidFill>
              <a:prstDash val="solid"/>
              <a:miter/>
            </a:ln>
          </p:spPr>
        </p:sp>
        <p:sp>
          <p:nvSpPr>
            <p:cNvPr id="15" name="TextBox 15"/>
            <p:cNvSpPr txBox="1"/>
            <p:nvPr/>
          </p:nvSpPr>
          <p:spPr>
            <a:xfrm>
              <a:off x="0" y="19050"/>
              <a:ext cx="887526" cy="164916"/>
            </a:xfrm>
            <a:prstGeom prst="rect">
              <a:avLst/>
            </a:prstGeom>
          </p:spPr>
          <p:txBody>
            <a:bodyPr lIns="50800" tIns="50800" rIns="50800" bIns="50800" rtlCol="0" anchor="ctr"/>
            <a:lstStyle/>
            <a:p>
              <a:pPr algn="ctr">
                <a:lnSpc>
                  <a:spcPts val="1385"/>
                </a:lnSpc>
              </a:pPr>
            </a:p>
          </p:txBody>
        </p:sp>
      </p:grpSp>
      <p:sp>
        <p:nvSpPr>
          <p:cNvPr id="16" name="TextBox 16"/>
          <p:cNvSpPr txBox="1"/>
          <p:nvPr/>
        </p:nvSpPr>
        <p:spPr>
          <a:xfrm>
            <a:off x="8448397" y="8455982"/>
            <a:ext cx="2052548" cy="255661"/>
          </a:xfrm>
          <a:prstGeom prst="rect">
            <a:avLst/>
          </a:prstGeom>
        </p:spPr>
        <p:txBody>
          <a:bodyPr lIns="0" tIns="0" rIns="0" bIns="0" rtlCol="0" anchor="t">
            <a:spAutoFit/>
          </a:bodyPr>
          <a:lstStyle/>
          <a:p>
            <a:pPr algn="l">
              <a:lnSpc>
                <a:spcPts val="1615"/>
              </a:lnSpc>
            </a:pPr>
            <a:r>
              <a:rPr lang="en-US" sz="1835">
                <a:solidFill>
                  <a:srgbClr val="08090D"/>
                </a:solidFill>
                <a:latin typeface="Arial" panose="020B0604020202020204"/>
                <a:ea typeface="Arial" panose="020B0604020202020204"/>
                <a:cs typeface="Arial" panose="020B0604020202020204"/>
                <a:sym typeface="Arial" panose="020B0604020202020204"/>
              </a:rPr>
              <a:t>+91 xxxxxxxxxx</a:t>
            </a:r>
            <a:endParaRPr lang="en-US" sz="1835">
              <a:solidFill>
                <a:srgbClr val="08090D"/>
              </a:solidFill>
              <a:latin typeface="Arial" panose="020B0604020202020204"/>
              <a:ea typeface="Arial" panose="020B0604020202020204"/>
              <a:cs typeface="Arial" panose="020B0604020202020204"/>
              <a:sym typeface="Arial" panose="020B0604020202020204"/>
            </a:endParaRPr>
          </a:p>
        </p:txBody>
      </p:sp>
      <p:grpSp>
        <p:nvGrpSpPr>
          <p:cNvPr id="17" name="Group 17"/>
          <p:cNvGrpSpPr/>
          <p:nvPr/>
        </p:nvGrpSpPr>
        <p:grpSpPr>
          <a:xfrm rot="0">
            <a:off x="11244039" y="8203211"/>
            <a:ext cx="3402253" cy="705218"/>
            <a:chOff x="0" y="0"/>
            <a:chExt cx="887526" cy="183966"/>
          </a:xfrm>
        </p:grpSpPr>
        <p:sp>
          <p:nvSpPr>
            <p:cNvPr id="18" name="Freeform 18"/>
            <p:cNvSpPr/>
            <p:nvPr/>
          </p:nvSpPr>
          <p:spPr>
            <a:xfrm>
              <a:off x="0" y="0"/>
              <a:ext cx="887526" cy="183966"/>
            </a:xfrm>
            <a:custGeom>
              <a:avLst/>
              <a:gdLst/>
              <a:ahLst/>
              <a:cxnLst/>
              <a:rect l="l" t="t" r="r" b="b"/>
              <a:pathLst>
                <a:path w="887526" h="183966">
                  <a:moveTo>
                    <a:pt x="0" y="0"/>
                  </a:moveTo>
                  <a:lnTo>
                    <a:pt x="887526" y="0"/>
                  </a:lnTo>
                  <a:lnTo>
                    <a:pt x="887526" y="183966"/>
                  </a:lnTo>
                  <a:lnTo>
                    <a:pt x="0" y="183966"/>
                  </a:lnTo>
                  <a:close/>
                </a:path>
              </a:pathLst>
            </a:custGeom>
            <a:solidFill>
              <a:srgbClr val="EBEBEB"/>
            </a:solidFill>
            <a:ln w="9525" cap="sq">
              <a:solidFill>
                <a:srgbClr val="FFFFFF"/>
              </a:solidFill>
              <a:prstDash val="solid"/>
              <a:miter/>
            </a:ln>
          </p:spPr>
        </p:sp>
        <p:sp>
          <p:nvSpPr>
            <p:cNvPr id="19" name="TextBox 19"/>
            <p:cNvSpPr txBox="1"/>
            <p:nvPr/>
          </p:nvSpPr>
          <p:spPr>
            <a:xfrm>
              <a:off x="0" y="19050"/>
              <a:ext cx="887526" cy="164916"/>
            </a:xfrm>
            <a:prstGeom prst="rect">
              <a:avLst/>
            </a:prstGeom>
          </p:spPr>
          <p:txBody>
            <a:bodyPr lIns="50800" tIns="50800" rIns="50800" bIns="50800" rtlCol="0" anchor="ctr"/>
            <a:lstStyle/>
            <a:p>
              <a:pPr algn="ctr">
                <a:lnSpc>
                  <a:spcPts val="1385"/>
                </a:lnSpc>
              </a:pPr>
            </a:p>
          </p:txBody>
        </p:sp>
      </p:grpSp>
      <p:sp>
        <p:nvSpPr>
          <p:cNvPr id="20" name="TextBox 20"/>
          <p:cNvSpPr txBox="1"/>
          <p:nvPr/>
        </p:nvSpPr>
        <p:spPr>
          <a:xfrm>
            <a:off x="12249562" y="8455982"/>
            <a:ext cx="2396730" cy="255661"/>
          </a:xfrm>
          <a:prstGeom prst="rect">
            <a:avLst/>
          </a:prstGeom>
        </p:spPr>
        <p:txBody>
          <a:bodyPr lIns="0" tIns="0" rIns="0" bIns="0" rtlCol="0" anchor="t">
            <a:spAutoFit/>
          </a:bodyPr>
          <a:lstStyle/>
          <a:p>
            <a:pPr algn="l">
              <a:lnSpc>
                <a:spcPts val="1615"/>
              </a:lnSpc>
            </a:pPr>
            <a:r>
              <a:rPr lang="en-US" sz="1835">
                <a:solidFill>
                  <a:srgbClr val="08090D"/>
                </a:solidFill>
                <a:latin typeface="Arial" panose="020B0604020202020204"/>
                <a:ea typeface="Arial" panose="020B0604020202020204"/>
                <a:cs typeface="Arial" panose="020B0604020202020204"/>
                <a:sym typeface="Arial" panose="020B0604020202020204"/>
              </a:rPr>
              <a:t>www.onlineshop.com</a:t>
            </a:r>
            <a:endParaRPr lang="en-US" sz="1835">
              <a:solidFill>
                <a:srgbClr val="08090D"/>
              </a:solidFill>
              <a:latin typeface="Arial" panose="020B0604020202020204"/>
              <a:ea typeface="Arial" panose="020B0604020202020204"/>
              <a:cs typeface="Arial" panose="020B0604020202020204"/>
              <a:sym typeface="Arial" panose="020B0604020202020204"/>
            </a:endParaRPr>
          </a:p>
        </p:txBody>
      </p:sp>
      <p:sp>
        <p:nvSpPr>
          <p:cNvPr id="21" name="Freeform 21"/>
          <p:cNvSpPr/>
          <p:nvPr/>
        </p:nvSpPr>
        <p:spPr>
          <a:xfrm>
            <a:off x="7826057" y="8346856"/>
            <a:ext cx="416511" cy="416511"/>
          </a:xfrm>
          <a:custGeom>
            <a:avLst/>
            <a:gdLst/>
            <a:ahLst/>
            <a:cxnLst/>
            <a:rect l="l" t="t" r="r" b="b"/>
            <a:pathLst>
              <a:path w="416511" h="416511">
                <a:moveTo>
                  <a:pt x="0" y="0"/>
                </a:moveTo>
                <a:lnTo>
                  <a:pt x="416511" y="0"/>
                </a:lnTo>
                <a:lnTo>
                  <a:pt x="416511" y="416511"/>
                </a:lnTo>
                <a:lnTo>
                  <a:pt x="0" y="4165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4063894" y="8348273"/>
            <a:ext cx="416511" cy="416511"/>
          </a:xfrm>
          <a:custGeom>
            <a:avLst/>
            <a:gdLst/>
            <a:ahLst/>
            <a:cxnLst/>
            <a:rect l="l" t="t" r="r" b="b"/>
            <a:pathLst>
              <a:path w="416511" h="416511">
                <a:moveTo>
                  <a:pt x="0" y="0"/>
                </a:moveTo>
                <a:lnTo>
                  <a:pt x="416512" y="0"/>
                </a:lnTo>
                <a:lnTo>
                  <a:pt x="416512" y="416511"/>
                </a:lnTo>
                <a:lnTo>
                  <a:pt x="0" y="4165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Freeform 23"/>
          <p:cNvSpPr/>
          <p:nvPr/>
        </p:nvSpPr>
        <p:spPr>
          <a:xfrm>
            <a:off x="11659657" y="8348273"/>
            <a:ext cx="416511" cy="416511"/>
          </a:xfrm>
          <a:custGeom>
            <a:avLst/>
            <a:gdLst/>
            <a:ahLst/>
            <a:cxnLst/>
            <a:rect l="l" t="t" r="r" b="b"/>
            <a:pathLst>
              <a:path w="416511" h="416511">
                <a:moveTo>
                  <a:pt x="0" y="0"/>
                </a:moveTo>
                <a:lnTo>
                  <a:pt x="416511" y="0"/>
                </a:lnTo>
                <a:lnTo>
                  <a:pt x="416511" y="416511"/>
                </a:lnTo>
                <a:lnTo>
                  <a:pt x="0" y="4165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4" name="TextBox 24"/>
          <p:cNvSpPr txBox="1"/>
          <p:nvPr/>
        </p:nvSpPr>
        <p:spPr>
          <a:xfrm>
            <a:off x="2080871" y="4001801"/>
            <a:ext cx="14126257" cy="2226248"/>
          </a:xfrm>
          <a:prstGeom prst="rect">
            <a:avLst/>
          </a:prstGeom>
        </p:spPr>
        <p:txBody>
          <a:bodyPr lIns="0" tIns="0" rIns="0" bIns="0" rtlCol="0" anchor="t">
            <a:spAutoFit/>
          </a:bodyPr>
          <a:lstStyle/>
          <a:p>
            <a:pPr algn="ctr">
              <a:lnSpc>
                <a:spcPts val="14850"/>
              </a:lnSpc>
            </a:pPr>
            <a:r>
              <a:rPr lang="en-US" sz="14280" b="1" spc="-599">
                <a:solidFill>
                  <a:srgbClr val="FFFFFF"/>
                </a:solidFill>
                <a:latin typeface="Arial Bold" panose="020B0802020202020204"/>
                <a:ea typeface="Arial Bold" panose="020B0802020202020204"/>
                <a:cs typeface="Arial Bold" panose="020B0802020202020204"/>
                <a:sym typeface="Arial Bold" panose="020B0802020202020204"/>
              </a:rPr>
              <a:t>Thank you</a:t>
            </a:r>
            <a:endParaRPr lang="en-US" sz="14280" b="1" spc="-599">
              <a:solidFill>
                <a:srgbClr val="FFFFFF"/>
              </a:solidFill>
              <a:latin typeface="Arial Bold" panose="020B0802020202020204"/>
              <a:ea typeface="Arial Bold" panose="020B0802020202020204"/>
              <a:cs typeface="Arial Bold" panose="020B0802020202020204"/>
              <a:sym typeface="Arial Bold" panose="020B0802020202020204"/>
            </a:endParaRPr>
          </a:p>
        </p:txBody>
      </p:sp>
      <p:sp>
        <p:nvSpPr>
          <p:cNvPr id="25" name="TextBox 25"/>
          <p:cNvSpPr txBox="1"/>
          <p:nvPr/>
        </p:nvSpPr>
        <p:spPr>
          <a:xfrm>
            <a:off x="4647232" y="8455982"/>
            <a:ext cx="2052548" cy="255661"/>
          </a:xfrm>
          <a:prstGeom prst="rect">
            <a:avLst/>
          </a:prstGeom>
        </p:spPr>
        <p:txBody>
          <a:bodyPr lIns="0" tIns="0" rIns="0" bIns="0" rtlCol="0" anchor="t">
            <a:spAutoFit/>
          </a:bodyPr>
          <a:lstStyle/>
          <a:p>
            <a:pPr algn="l">
              <a:lnSpc>
                <a:spcPts val="1615"/>
              </a:lnSpc>
            </a:pPr>
            <a:r>
              <a:rPr lang="en-US" sz="1835">
                <a:solidFill>
                  <a:srgbClr val="08090D"/>
                </a:solidFill>
                <a:latin typeface="Arial" panose="020B0604020202020204"/>
                <a:ea typeface="Arial" panose="020B0604020202020204"/>
                <a:cs typeface="Arial" panose="020B0604020202020204"/>
                <a:sym typeface="Arial" panose="020B0604020202020204"/>
              </a:rPr>
              <a:t>kiit University,Patia</a:t>
            </a:r>
            <a:endParaRPr lang="en-US" sz="1835">
              <a:solidFill>
                <a:srgbClr val="08090D"/>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5154957" y="756844"/>
            <a:ext cx="2104343" cy="481425"/>
            <a:chOff x="0" y="0"/>
            <a:chExt cx="1776404" cy="406400"/>
          </a:xfrm>
        </p:grpSpPr>
        <p:sp>
          <p:nvSpPr>
            <p:cNvPr id="4" name="Freeform 4"/>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141519"/>
              </a:solidFill>
              <a:prstDash val="solid"/>
              <a:miter/>
            </a:ln>
          </p:spPr>
        </p:sp>
        <p:sp>
          <p:nvSpPr>
            <p:cNvPr id="5" name="TextBox 5"/>
            <p:cNvSpPr txBox="1"/>
            <p:nvPr/>
          </p:nvSpPr>
          <p:spPr>
            <a:xfrm>
              <a:off x="0" y="-38100"/>
              <a:ext cx="1776404" cy="444500"/>
            </a:xfrm>
            <a:prstGeom prst="rect">
              <a:avLst/>
            </a:prstGeom>
          </p:spPr>
          <p:txBody>
            <a:bodyPr lIns="50800" tIns="50800" rIns="50800" bIns="50800" rtlCol="0" anchor="ctr"/>
            <a:lstStyle/>
            <a:p>
              <a:pPr algn="ctr">
                <a:lnSpc>
                  <a:spcPts val="2660"/>
                </a:lnSpc>
                <a:spcBef>
                  <a:spcPct val="0"/>
                </a:spcBef>
              </a:pPr>
            </a:p>
          </p:txBody>
        </p:sp>
      </p:grpSp>
      <p:sp>
        <p:nvSpPr>
          <p:cNvPr id="6" name="TextBox 6"/>
          <p:cNvSpPr txBox="1"/>
          <p:nvPr/>
        </p:nvSpPr>
        <p:spPr>
          <a:xfrm>
            <a:off x="1795032" y="930452"/>
            <a:ext cx="2015781" cy="362467"/>
          </a:xfrm>
          <a:prstGeom prst="rect">
            <a:avLst/>
          </a:prstGeom>
        </p:spPr>
        <p:txBody>
          <a:bodyPr lIns="0" tIns="0" rIns="0" bIns="0" rtlCol="0" anchor="t">
            <a:spAutoFit/>
          </a:bodyPr>
          <a:lstStyle/>
          <a:p>
            <a:pPr algn="l">
              <a:lnSpc>
                <a:spcPts val="2265"/>
              </a:lnSpc>
            </a:pPr>
            <a:r>
              <a:rPr lang="en-US" sz="2575" b="1" spc="-41">
                <a:solidFill>
                  <a:srgbClr val="08090D"/>
                </a:solidFill>
                <a:latin typeface="Arial Bold" panose="020B0802020202020204"/>
                <a:ea typeface="Arial Bold" panose="020B0802020202020204"/>
                <a:cs typeface="Arial Bold" panose="020B0802020202020204"/>
                <a:sym typeface="Arial Bold" panose="020B0802020202020204"/>
              </a:rPr>
              <a:t>online shop</a:t>
            </a:r>
            <a:r>
              <a:rPr lang="en-US" sz="2575" b="1" spc="-41">
                <a:solidFill>
                  <a:srgbClr val="08090D"/>
                </a:solidFill>
                <a:latin typeface="Arial Bold" panose="020B0802020202020204"/>
                <a:ea typeface="Arial Bold" panose="020B0802020202020204"/>
                <a:cs typeface="Arial Bold" panose="020B0802020202020204"/>
                <a:sym typeface="Arial Bold" panose="020B0802020202020204"/>
              </a:rPr>
              <a:t> </a:t>
            </a:r>
            <a:endParaRPr lang="en-US" sz="2575" b="1" spc="-41">
              <a:solidFill>
                <a:srgbClr val="08090D"/>
              </a:solidFill>
              <a:latin typeface="Arial Bold" panose="020B0802020202020204"/>
              <a:ea typeface="Arial Bold" panose="020B0802020202020204"/>
              <a:cs typeface="Arial Bold" panose="020B0802020202020204"/>
              <a:sym typeface="Arial Bold" panose="020B0802020202020204"/>
            </a:endParaRPr>
          </a:p>
        </p:txBody>
      </p:sp>
      <p:sp>
        <p:nvSpPr>
          <p:cNvPr id="7" name="TextBox 7"/>
          <p:cNvSpPr txBox="1"/>
          <p:nvPr/>
        </p:nvSpPr>
        <p:spPr>
          <a:xfrm>
            <a:off x="13923200" y="920927"/>
            <a:ext cx="3002725"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@reallygreatsite</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8" name="TextBox 8"/>
          <p:cNvSpPr txBox="1"/>
          <p:nvPr/>
        </p:nvSpPr>
        <p:spPr>
          <a:xfrm>
            <a:off x="13179026" y="920927"/>
            <a:ext cx="1136202"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About Us</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9" name="TextBox 9"/>
          <p:cNvSpPr txBox="1"/>
          <p:nvPr/>
        </p:nvSpPr>
        <p:spPr>
          <a:xfrm>
            <a:off x="11721551" y="920927"/>
            <a:ext cx="811975"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Menu</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10" name="TextBox 10"/>
          <p:cNvSpPr txBox="1"/>
          <p:nvPr/>
        </p:nvSpPr>
        <p:spPr>
          <a:xfrm>
            <a:off x="2054482" y="2449582"/>
            <a:ext cx="7089518" cy="1714095"/>
          </a:xfrm>
          <a:prstGeom prst="rect">
            <a:avLst/>
          </a:prstGeom>
        </p:spPr>
        <p:txBody>
          <a:bodyPr lIns="0" tIns="0" rIns="0" bIns="0" rtlCol="0" anchor="t">
            <a:spAutoFit/>
          </a:bodyPr>
          <a:lstStyle/>
          <a:p>
            <a:pPr algn="l">
              <a:lnSpc>
                <a:spcPts val="10715"/>
              </a:lnSpc>
            </a:pPr>
            <a:r>
              <a:rPr lang="en-US" sz="12175" b="1" spc="-511">
                <a:solidFill>
                  <a:srgbClr val="141519"/>
                </a:solidFill>
                <a:latin typeface="Arial Bold" panose="020B0802020202020204"/>
                <a:ea typeface="Arial Bold" panose="020B0802020202020204"/>
                <a:cs typeface="Arial Bold" panose="020B0802020202020204"/>
                <a:sym typeface="Arial Bold" panose="020B0802020202020204"/>
              </a:rPr>
              <a:t>Content</a:t>
            </a:r>
            <a:endParaRPr lang="en-US" sz="12175" b="1" spc="-511">
              <a:solidFill>
                <a:srgbClr val="141519"/>
              </a:solidFill>
              <a:latin typeface="Arial Bold" panose="020B0802020202020204"/>
              <a:ea typeface="Arial Bold" panose="020B0802020202020204"/>
              <a:cs typeface="Arial Bold" panose="020B0802020202020204"/>
              <a:sym typeface="Arial Bold" panose="020B0802020202020204"/>
            </a:endParaRPr>
          </a:p>
        </p:txBody>
      </p:sp>
      <p:grpSp>
        <p:nvGrpSpPr>
          <p:cNvPr id="11" name="Group 11"/>
          <p:cNvGrpSpPr/>
          <p:nvPr/>
        </p:nvGrpSpPr>
        <p:grpSpPr>
          <a:xfrm rot="0">
            <a:off x="2054482" y="4433086"/>
            <a:ext cx="5624454" cy="892695"/>
            <a:chOff x="0" y="0"/>
            <a:chExt cx="2560537" cy="406400"/>
          </a:xfrm>
        </p:grpSpPr>
        <p:sp>
          <p:nvSpPr>
            <p:cNvPr id="12" name="Freeform 12"/>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id="13" name="TextBox 13"/>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grpSp>
        <p:nvGrpSpPr>
          <p:cNvPr id="14" name="Group 14"/>
          <p:cNvGrpSpPr/>
          <p:nvPr/>
        </p:nvGrpSpPr>
        <p:grpSpPr>
          <a:xfrm rot="0">
            <a:off x="8122672" y="4433086"/>
            <a:ext cx="5624454" cy="892695"/>
            <a:chOff x="0" y="0"/>
            <a:chExt cx="2560537" cy="406400"/>
          </a:xfrm>
        </p:grpSpPr>
        <p:sp>
          <p:nvSpPr>
            <p:cNvPr id="15" name="Freeform 15"/>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id="16" name="TextBox 16"/>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grpSp>
        <p:nvGrpSpPr>
          <p:cNvPr id="17" name="Group 17"/>
          <p:cNvGrpSpPr/>
          <p:nvPr/>
        </p:nvGrpSpPr>
        <p:grpSpPr>
          <a:xfrm rot="0">
            <a:off x="2054482" y="5832636"/>
            <a:ext cx="5624454" cy="892695"/>
            <a:chOff x="0" y="0"/>
            <a:chExt cx="2560537" cy="406400"/>
          </a:xfrm>
        </p:grpSpPr>
        <p:sp>
          <p:nvSpPr>
            <p:cNvPr id="18" name="Freeform 18"/>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id="19" name="TextBox 19"/>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grpSp>
        <p:nvGrpSpPr>
          <p:cNvPr id="20" name="Group 20"/>
          <p:cNvGrpSpPr/>
          <p:nvPr/>
        </p:nvGrpSpPr>
        <p:grpSpPr>
          <a:xfrm rot="0">
            <a:off x="8122672" y="5832636"/>
            <a:ext cx="5624454" cy="892695"/>
            <a:chOff x="0" y="0"/>
            <a:chExt cx="2560537" cy="406400"/>
          </a:xfrm>
        </p:grpSpPr>
        <p:sp>
          <p:nvSpPr>
            <p:cNvPr id="21" name="Freeform 21"/>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id="22" name="TextBox 22"/>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sp>
        <p:nvSpPr>
          <p:cNvPr id="23" name="Freeform 23"/>
          <p:cNvSpPr/>
          <p:nvPr/>
        </p:nvSpPr>
        <p:spPr>
          <a:xfrm rot="-5400000">
            <a:off x="6732889" y="4764988"/>
            <a:ext cx="418384" cy="223645"/>
          </a:xfrm>
          <a:custGeom>
            <a:avLst/>
            <a:gdLst/>
            <a:ahLst/>
            <a:cxnLst/>
            <a:rect l="l" t="t" r="r" b="b"/>
            <a:pathLst>
              <a:path w="418384" h="223645">
                <a:moveTo>
                  <a:pt x="0" y="0"/>
                </a:moveTo>
                <a:lnTo>
                  <a:pt x="418384" y="0"/>
                </a:lnTo>
                <a:lnTo>
                  <a:pt x="418384" y="223645"/>
                </a:lnTo>
                <a:lnTo>
                  <a:pt x="0" y="2236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5400000">
            <a:off x="12801079" y="4764988"/>
            <a:ext cx="418384" cy="223645"/>
          </a:xfrm>
          <a:custGeom>
            <a:avLst/>
            <a:gdLst/>
            <a:ahLst/>
            <a:cxnLst/>
            <a:rect l="l" t="t" r="r" b="b"/>
            <a:pathLst>
              <a:path w="418384" h="223645">
                <a:moveTo>
                  <a:pt x="0" y="0"/>
                </a:moveTo>
                <a:lnTo>
                  <a:pt x="418384" y="0"/>
                </a:lnTo>
                <a:lnTo>
                  <a:pt x="418384" y="223645"/>
                </a:lnTo>
                <a:lnTo>
                  <a:pt x="0" y="2236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6732889" y="6164538"/>
            <a:ext cx="418384" cy="223645"/>
          </a:xfrm>
          <a:custGeom>
            <a:avLst/>
            <a:gdLst/>
            <a:ahLst/>
            <a:cxnLst/>
            <a:rect l="l" t="t" r="r" b="b"/>
            <a:pathLst>
              <a:path w="418384" h="223645">
                <a:moveTo>
                  <a:pt x="0" y="0"/>
                </a:moveTo>
                <a:lnTo>
                  <a:pt x="418384" y="0"/>
                </a:lnTo>
                <a:lnTo>
                  <a:pt x="418384" y="223646"/>
                </a:lnTo>
                <a:lnTo>
                  <a:pt x="0" y="2236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rot="-5400000">
            <a:off x="12801079" y="6164538"/>
            <a:ext cx="418384" cy="223645"/>
          </a:xfrm>
          <a:custGeom>
            <a:avLst/>
            <a:gdLst/>
            <a:ahLst/>
            <a:cxnLst/>
            <a:rect l="l" t="t" r="r" b="b"/>
            <a:pathLst>
              <a:path w="418384" h="223645">
                <a:moveTo>
                  <a:pt x="0" y="0"/>
                </a:moveTo>
                <a:lnTo>
                  <a:pt x="418384" y="0"/>
                </a:lnTo>
                <a:lnTo>
                  <a:pt x="418384" y="223646"/>
                </a:lnTo>
                <a:lnTo>
                  <a:pt x="0" y="2236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7" name="TextBox 27"/>
          <p:cNvSpPr txBox="1"/>
          <p:nvPr/>
        </p:nvSpPr>
        <p:spPr>
          <a:xfrm>
            <a:off x="2747991" y="4710681"/>
            <a:ext cx="4287691" cy="376691"/>
          </a:xfrm>
          <a:prstGeom prst="rect">
            <a:avLst/>
          </a:prstGeom>
        </p:spPr>
        <p:txBody>
          <a:bodyPr lIns="0" tIns="0" rIns="0" bIns="0" rtlCol="0" anchor="t">
            <a:spAutoFit/>
          </a:bodyPr>
          <a:lstStyle/>
          <a:p>
            <a:pPr algn="l">
              <a:lnSpc>
                <a:spcPts val="2380"/>
              </a:lnSpc>
            </a:pPr>
            <a:r>
              <a:rPr lang="en-US" sz="2705">
                <a:solidFill>
                  <a:srgbClr val="08090D"/>
                </a:solidFill>
                <a:latin typeface="Arial" panose="020B0604020202020204"/>
                <a:ea typeface="Arial" panose="020B0604020202020204"/>
                <a:cs typeface="Arial" panose="020B0604020202020204"/>
                <a:sym typeface="Arial" panose="020B0604020202020204"/>
              </a:rPr>
              <a:t>Registration &amp; Login page</a:t>
            </a:r>
            <a:endParaRPr lang="en-US" sz="2705">
              <a:solidFill>
                <a:srgbClr val="08090D"/>
              </a:solidFill>
              <a:latin typeface="Arial" panose="020B0604020202020204"/>
              <a:ea typeface="Arial" panose="020B0604020202020204"/>
              <a:cs typeface="Arial" panose="020B0604020202020204"/>
              <a:sym typeface="Arial" panose="020B0604020202020204"/>
            </a:endParaRPr>
          </a:p>
        </p:txBody>
      </p:sp>
      <p:sp>
        <p:nvSpPr>
          <p:cNvPr id="28" name="TextBox 28"/>
          <p:cNvSpPr txBox="1"/>
          <p:nvPr/>
        </p:nvSpPr>
        <p:spPr>
          <a:xfrm>
            <a:off x="8816181" y="6110231"/>
            <a:ext cx="4287691" cy="376691"/>
          </a:xfrm>
          <a:prstGeom prst="rect">
            <a:avLst/>
          </a:prstGeom>
        </p:spPr>
        <p:txBody>
          <a:bodyPr lIns="0" tIns="0" rIns="0" bIns="0" rtlCol="0" anchor="t">
            <a:spAutoFit/>
          </a:bodyPr>
          <a:lstStyle/>
          <a:p>
            <a:pPr algn="l">
              <a:lnSpc>
                <a:spcPts val="2380"/>
              </a:lnSpc>
            </a:pPr>
            <a:r>
              <a:rPr lang="en-US" sz="2705">
                <a:solidFill>
                  <a:srgbClr val="08090D"/>
                </a:solidFill>
                <a:latin typeface="Arial" panose="020B0604020202020204"/>
                <a:ea typeface="Arial" panose="020B0604020202020204"/>
                <a:cs typeface="Arial" panose="020B0604020202020204"/>
                <a:sym typeface="Arial" panose="020B0604020202020204"/>
              </a:rPr>
              <a:t>Wishlist and Notification</a:t>
            </a:r>
            <a:endParaRPr lang="en-US" sz="2705">
              <a:solidFill>
                <a:srgbClr val="08090D"/>
              </a:solidFill>
              <a:latin typeface="Arial" panose="020B0604020202020204"/>
              <a:ea typeface="Arial" panose="020B0604020202020204"/>
              <a:cs typeface="Arial" panose="020B0604020202020204"/>
              <a:sym typeface="Arial" panose="020B0604020202020204"/>
            </a:endParaRPr>
          </a:p>
        </p:txBody>
      </p:sp>
      <p:grpSp>
        <p:nvGrpSpPr>
          <p:cNvPr id="29" name="Group 29"/>
          <p:cNvGrpSpPr/>
          <p:nvPr/>
        </p:nvGrpSpPr>
        <p:grpSpPr>
          <a:xfrm rot="0">
            <a:off x="2054482" y="7232186"/>
            <a:ext cx="5624454" cy="892695"/>
            <a:chOff x="0" y="0"/>
            <a:chExt cx="2560537" cy="406400"/>
          </a:xfrm>
        </p:grpSpPr>
        <p:sp>
          <p:nvSpPr>
            <p:cNvPr id="30" name="Freeform 30"/>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id="31" name="TextBox 31"/>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grpSp>
        <p:nvGrpSpPr>
          <p:cNvPr id="32" name="Group 32"/>
          <p:cNvGrpSpPr/>
          <p:nvPr/>
        </p:nvGrpSpPr>
        <p:grpSpPr>
          <a:xfrm rot="0">
            <a:off x="8122672" y="7232186"/>
            <a:ext cx="5624454" cy="892695"/>
            <a:chOff x="0" y="0"/>
            <a:chExt cx="2560537" cy="406400"/>
          </a:xfrm>
        </p:grpSpPr>
        <p:sp>
          <p:nvSpPr>
            <p:cNvPr id="33" name="Freeform 33"/>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08090D"/>
              </a:solidFill>
              <a:prstDash val="solid"/>
              <a:miter/>
            </a:ln>
          </p:spPr>
        </p:sp>
        <p:sp>
          <p:nvSpPr>
            <p:cNvPr id="34" name="TextBox 34"/>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sp>
        <p:nvSpPr>
          <p:cNvPr id="35" name="Freeform 35"/>
          <p:cNvSpPr/>
          <p:nvPr/>
        </p:nvSpPr>
        <p:spPr>
          <a:xfrm rot="-5400000">
            <a:off x="6732889" y="7564089"/>
            <a:ext cx="418384" cy="223645"/>
          </a:xfrm>
          <a:custGeom>
            <a:avLst/>
            <a:gdLst/>
            <a:ahLst/>
            <a:cxnLst/>
            <a:rect l="l" t="t" r="r" b="b"/>
            <a:pathLst>
              <a:path w="418384" h="223645">
                <a:moveTo>
                  <a:pt x="0" y="0"/>
                </a:moveTo>
                <a:lnTo>
                  <a:pt x="418384" y="0"/>
                </a:lnTo>
                <a:lnTo>
                  <a:pt x="418384" y="223645"/>
                </a:lnTo>
                <a:lnTo>
                  <a:pt x="0" y="2236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6" name="Freeform 36"/>
          <p:cNvSpPr/>
          <p:nvPr/>
        </p:nvSpPr>
        <p:spPr>
          <a:xfrm rot="-5400000">
            <a:off x="12801079" y="7564089"/>
            <a:ext cx="418384" cy="223645"/>
          </a:xfrm>
          <a:custGeom>
            <a:avLst/>
            <a:gdLst/>
            <a:ahLst/>
            <a:cxnLst/>
            <a:rect l="l" t="t" r="r" b="b"/>
            <a:pathLst>
              <a:path w="418384" h="223645">
                <a:moveTo>
                  <a:pt x="0" y="0"/>
                </a:moveTo>
                <a:lnTo>
                  <a:pt x="418384" y="0"/>
                </a:lnTo>
                <a:lnTo>
                  <a:pt x="418384" y="223645"/>
                </a:lnTo>
                <a:lnTo>
                  <a:pt x="0" y="2236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7" name="TextBox 37"/>
          <p:cNvSpPr txBox="1"/>
          <p:nvPr/>
        </p:nvSpPr>
        <p:spPr>
          <a:xfrm>
            <a:off x="2747991" y="7509781"/>
            <a:ext cx="4287691" cy="376691"/>
          </a:xfrm>
          <a:prstGeom prst="rect">
            <a:avLst/>
          </a:prstGeom>
        </p:spPr>
        <p:txBody>
          <a:bodyPr lIns="0" tIns="0" rIns="0" bIns="0" rtlCol="0" anchor="t">
            <a:spAutoFit/>
          </a:bodyPr>
          <a:lstStyle/>
          <a:p>
            <a:pPr algn="l">
              <a:lnSpc>
                <a:spcPts val="2380"/>
              </a:lnSpc>
            </a:pPr>
            <a:r>
              <a:rPr lang="en-US" sz="2705">
                <a:solidFill>
                  <a:srgbClr val="08090D"/>
                </a:solidFill>
                <a:latin typeface="Arial" panose="020B0604020202020204"/>
                <a:ea typeface="Arial" panose="020B0604020202020204"/>
                <a:cs typeface="Arial" panose="020B0604020202020204"/>
                <a:sym typeface="Arial" panose="020B0604020202020204"/>
              </a:rPr>
              <a:t>Profile</a:t>
            </a:r>
            <a:endParaRPr lang="en-US" sz="2705">
              <a:solidFill>
                <a:srgbClr val="08090D"/>
              </a:solidFill>
              <a:latin typeface="Arial" panose="020B0604020202020204"/>
              <a:ea typeface="Arial" panose="020B0604020202020204"/>
              <a:cs typeface="Arial" panose="020B0604020202020204"/>
              <a:sym typeface="Arial" panose="020B0604020202020204"/>
            </a:endParaRPr>
          </a:p>
        </p:txBody>
      </p:sp>
      <p:sp>
        <p:nvSpPr>
          <p:cNvPr id="38" name="TextBox 38"/>
          <p:cNvSpPr txBox="1"/>
          <p:nvPr/>
        </p:nvSpPr>
        <p:spPr>
          <a:xfrm>
            <a:off x="8816181" y="7509781"/>
            <a:ext cx="4287691" cy="376691"/>
          </a:xfrm>
          <a:prstGeom prst="rect">
            <a:avLst/>
          </a:prstGeom>
        </p:spPr>
        <p:txBody>
          <a:bodyPr lIns="0" tIns="0" rIns="0" bIns="0" rtlCol="0" anchor="t">
            <a:spAutoFit/>
          </a:bodyPr>
          <a:lstStyle/>
          <a:p>
            <a:pPr algn="l">
              <a:lnSpc>
                <a:spcPts val="2380"/>
              </a:lnSpc>
            </a:pPr>
            <a:r>
              <a:rPr lang="en-US" sz="2705">
                <a:solidFill>
                  <a:srgbClr val="08090D"/>
                </a:solidFill>
                <a:latin typeface="Arial" panose="020B0604020202020204"/>
                <a:ea typeface="Arial" panose="020B0604020202020204"/>
                <a:cs typeface="Arial" panose="020B0604020202020204"/>
                <a:sym typeface="Arial" panose="020B0604020202020204"/>
              </a:rPr>
              <a:t>Cart and CheckOut</a:t>
            </a:r>
            <a:endParaRPr lang="en-US" sz="2705">
              <a:solidFill>
                <a:srgbClr val="08090D"/>
              </a:solidFill>
              <a:latin typeface="Arial" panose="020B0604020202020204"/>
              <a:ea typeface="Arial" panose="020B0604020202020204"/>
              <a:cs typeface="Arial" panose="020B0604020202020204"/>
              <a:sym typeface="Arial" panose="020B0604020202020204"/>
            </a:endParaRPr>
          </a:p>
        </p:txBody>
      </p:sp>
      <p:sp>
        <p:nvSpPr>
          <p:cNvPr id="39" name="AutoShape 39"/>
          <p:cNvSpPr/>
          <p:nvPr/>
        </p:nvSpPr>
        <p:spPr>
          <a:xfrm>
            <a:off x="1362075" y="8927479"/>
            <a:ext cx="15563850" cy="0"/>
          </a:xfrm>
          <a:prstGeom prst="line">
            <a:avLst/>
          </a:prstGeom>
          <a:ln w="9525" cap="flat">
            <a:solidFill>
              <a:srgbClr val="08090D"/>
            </a:solidFill>
            <a:prstDash val="solid"/>
            <a:headEnd type="none" w="sm" len="sm"/>
            <a:tailEnd type="none" w="sm" len="sm"/>
          </a:ln>
        </p:spPr>
      </p:sp>
      <p:sp>
        <p:nvSpPr>
          <p:cNvPr id="40" name="TextBox 40"/>
          <p:cNvSpPr txBox="1"/>
          <p:nvPr/>
        </p:nvSpPr>
        <p:spPr>
          <a:xfrm>
            <a:off x="8610758" y="4696194"/>
            <a:ext cx="4287691" cy="376691"/>
          </a:xfrm>
          <a:prstGeom prst="rect">
            <a:avLst/>
          </a:prstGeom>
        </p:spPr>
        <p:txBody>
          <a:bodyPr lIns="0" tIns="0" rIns="0" bIns="0" rtlCol="0" anchor="t">
            <a:spAutoFit/>
          </a:bodyPr>
          <a:lstStyle/>
          <a:p>
            <a:pPr algn="l">
              <a:lnSpc>
                <a:spcPts val="2380"/>
              </a:lnSpc>
            </a:pPr>
            <a:r>
              <a:rPr lang="en-US" sz="2705">
                <a:solidFill>
                  <a:srgbClr val="08090D"/>
                </a:solidFill>
                <a:latin typeface="Arial" panose="020B0604020202020204"/>
                <a:ea typeface="Arial" panose="020B0604020202020204"/>
                <a:cs typeface="Arial" panose="020B0604020202020204"/>
                <a:sym typeface="Arial" panose="020B0604020202020204"/>
              </a:rPr>
              <a:t>Home view for products</a:t>
            </a:r>
            <a:endParaRPr lang="en-US" sz="2705">
              <a:solidFill>
                <a:srgbClr val="08090D"/>
              </a:solidFill>
              <a:latin typeface="Arial" panose="020B0604020202020204"/>
              <a:ea typeface="Arial" panose="020B0604020202020204"/>
              <a:cs typeface="Arial" panose="020B0604020202020204"/>
              <a:sym typeface="Arial" panose="020B0604020202020204"/>
            </a:endParaRPr>
          </a:p>
        </p:txBody>
      </p:sp>
      <p:sp>
        <p:nvSpPr>
          <p:cNvPr id="41" name="TextBox 41"/>
          <p:cNvSpPr txBox="1"/>
          <p:nvPr/>
        </p:nvSpPr>
        <p:spPr>
          <a:xfrm>
            <a:off x="2542567" y="6110231"/>
            <a:ext cx="4287691" cy="376691"/>
          </a:xfrm>
          <a:prstGeom prst="rect">
            <a:avLst/>
          </a:prstGeom>
        </p:spPr>
        <p:txBody>
          <a:bodyPr lIns="0" tIns="0" rIns="0" bIns="0" rtlCol="0" anchor="t">
            <a:spAutoFit/>
          </a:bodyPr>
          <a:lstStyle/>
          <a:p>
            <a:pPr algn="l">
              <a:lnSpc>
                <a:spcPts val="2380"/>
              </a:lnSpc>
            </a:pPr>
            <a:r>
              <a:rPr lang="en-US" sz="2705">
                <a:solidFill>
                  <a:srgbClr val="08090D"/>
                </a:solidFill>
                <a:latin typeface="Arial" panose="020B0604020202020204"/>
                <a:ea typeface="Arial" panose="020B0604020202020204"/>
                <a:cs typeface="Arial" panose="020B0604020202020204"/>
                <a:sym typeface="Arial" panose="020B0604020202020204"/>
              </a:rPr>
              <a:t>Product detail page</a:t>
            </a:r>
            <a:endParaRPr lang="en-US" sz="2705">
              <a:solidFill>
                <a:srgbClr val="08090D"/>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5154957" y="756844"/>
            <a:ext cx="2104343" cy="481425"/>
            <a:chOff x="0" y="0"/>
            <a:chExt cx="1776404" cy="406400"/>
          </a:xfrm>
        </p:grpSpPr>
        <p:sp>
          <p:nvSpPr>
            <p:cNvPr id="4" name="Freeform 4"/>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141519"/>
              </a:solidFill>
              <a:prstDash val="solid"/>
              <a:miter/>
            </a:ln>
          </p:spPr>
        </p:sp>
        <p:sp>
          <p:nvSpPr>
            <p:cNvPr id="5" name="TextBox 5"/>
            <p:cNvSpPr txBox="1"/>
            <p:nvPr/>
          </p:nvSpPr>
          <p:spPr>
            <a:xfrm>
              <a:off x="0" y="-38100"/>
              <a:ext cx="1776404" cy="444500"/>
            </a:xfrm>
            <a:prstGeom prst="rect">
              <a:avLst/>
            </a:prstGeom>
          </p:spPr>
          <p:txBody>
            <a:bodyPr lIns="50800" tIns="50800" rIns="50800" bIns="50800" rtlCol="0" anchor="ctr"/>
            <a:lstStyle/>
            <a:p>
              <a:pPr algn="ctr">
                <a:lnSpc>
                  <a:spcPts val="2660"/>
                </a:lnSpc>
                <a:spcBef>
                  <a:spcPct val="0"/>
                </a:spcBef>
              </a:pPr>
            </a:p>
          </p:txBody>
        </p:sp>
      </p:grpSp>
      <p:grpSp>
        <p:nvGrpSpPr>
          <p:cNvPr id="6" name="Group 6"/>
          <p:cNvGrpSpPr/>
          <p:nvPr/>
        </p:nvGrpSpPr>
        <p:grpSpPr>
          <a:xfrm rot="0">
            <a:off x="2054482" y="7441829"/>
            <a:ext cx="6690407" cy="1466600"/>
            <a:chOff x="0" y="0"/>
            <a:chExt cx="1762082" cy="386265"/>
          </a:xfrm>
        </p:grpSpPr>
        <p:sp>
          <p:nvSpPr>
            <p:cNvPr id="7" name="Freeform 7"/>
            <p:cNvSpPr/>
            <p:nvPr/>
          </p:nvSpPr>
          <p:spPr>
            <a:xfrm>
              <a:off x="0" y="0"/>
              <a:ext cx="1762083" cy="386265"/>
            </a:xfrm>
            <a:custGeom>
              <a:avLst/>
              <a:gdLst/>
              <a:ahLst/>
              <a:cxnLst/>
              <a:rect l="l" t="t" r="r" b="b"/>
              <a:pathLst>
                <a:path w="1762083" h="386265">
                  <a:moveTo>
                    <a:pt x="0" y="0"/>
                  </a:moveTo>
                  <a:lnTo>
                    <a:pt x="1762083" y="0"/>
                  </a:lnTo>
                  <a:lnTo>
                    <a:pt x="1762083" y="386265"/>
                  </a:lnTo>
                  <a:lnTo>
                    <a:pt x="0" y="386265"/>
                  </a:lnTo>
                  <a:close/>
                </a:path>
              </a:pathLst>
            </a:custGeom>
            <a:solidFill>
              <a:srgbClr val="CF4432"/>
            </a:solidFill>
          </p:spPr>
        </p:sp>
        <p:sp>
          <p:nvSpPr>
            <p:cNvPr id="8" name="TextBox 8"/>
            <p:cNvSpPr txBox="1"/>
            <p:nvPr/>
          </p:nvSpPr>
          <p:spPr>
            <a:xfrm>
              <a:off x="0" y="19050"/>
              <a:ext cx="1762082" cy="367215"/>
            </a:xfrm>
            <a:prstGeom prst="rect">
              <a:avLst/>
            </a:prstGeom>
          </p:spPr>
          <p:txBody>
            <a:bodyPr lIns="50800" tIns="50800" rIns="50800" bIns="50800" rtlCol="0" anchor="ctr"/>
            <a:lstStyle/>
            <a:p>
              <a:pPr algn="ctr">
                <a:lnSpc>
                  <a:spcPts val="1385"/>
                </a:lnSpc>
              </a:pPr>
            </a:p>
          </p:txBody>
        </p:sp>
      </p:grpSp>
      <p:grpSp>
        <p:nvGrpSpPr>
          <p:cNvPr id="9" name="Group 9"/>
          <p:cNvGrpSpPr/>
          <p:nvPr/>
        </p:nvGrpSpPr>
        <p:grpSpPr>
          <a:xfrm rot="0">
            <a:off x="9258408" y="4962277"/>
            <a:ext cx="6764081" cy="2063534"/>
            <a:chOff x="0" y="0"/>
            <a:chExt cx="1047933" cy="319695"/>
          </a:xfrm>
        </p:grpSpPr>
        <p:sp>
          <p:nvSpPr>
            <p:cNvPr id="10" name="Freeform 10"/>
            <p:cNvSpPr/>
            <p:nvPr/>
          </p:nvSpPr>
          <p:spPr>
            <a:xfrm>
              <a:off x="0" y="0"/>
              <a:ext cx="1047933" cy="319695"/>
            </a:xfrm>
            <a:custGeom>
              <a:avLst/>
              <a:gdLst/>
              <a:ahLst/>
              <a:cxnLst/>
              <a:rect l="l" t="t" r="r" b="b"/>
              <a:pathLst>
                <a:path w="1047933" h="319695">
                  <a:moveTo>
                    <a:pt x="0" y="0"/>
                  </a:moveTo>
                  <a:lnTo>
                    <a:pt x="1047933" y="0"/>
                  </a:lnTo>
                  <a:lnTo>
                    <a:pt x="1047933" y="319695"/>
                  </a:lnTo>
                  <a:lnTo>
                    <a:pt x="0" y="319695"/>
                  </a:lnTo>
                  <a:close/>
                </a:path>
              </a:pathLst>
            </a:custGeom>
            <a:blipFill>
              <a:blip r:embed="rId3"/>
              <a:stretch>
                <a:fillRect b="-120849"/>
              </a:stretch>
            </a:blipFill>
          </p:spPr>
        </p:sp>
      </p:grpSp>
      <p:sp>
        <p:nvSpPr>
          <p:cNvPr id="11" name="Freeform 11"/>
          <p:cNvSpPr/>
          <p:nvPr/>
        </p:nvSpPr>
        <p:spPr>
          <a:xfrm>
            <a:off x="7019230" y="7829405"/>
            <a:ext cx="1844014" cy="762961"/>
          </a:xfrm>
          <a:custGeom>
            <a:avLst/>
            <a:gdLst/>
            <a:ahLst/>
            <a:cxnLst/>
            <a:rect l="l" t="t" r="r" b="b"/>
            <a:pathLst>
              <a:path w="1844014" h="762961">
                <a:moveTo>
                  <a:pt x="0" y="0"/>
                </a:moveTo>
                <a:lnTo>
                  <a:pt x="1844015" y="0"/>
                </a:lnTo>
                <a:lnTo>
                  <a:pt x="1844015" y="762961"/>
                </a:lnTo>
                <a:lnTo>
                  <a:pt x="0" y="762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795032" y="930452"/>
            <a:ext cx="1892729" cy="362467"/>
          </a:xfrm>
          <a:prstGeom prst="rect">
            <a:avLst/>
          </a:prstGeom>
        </p:spPr>
        <p:txBody>
          <a:bodyPr lIns="0" tIns="0" rIns="0" bIns="0" rtlCol="0" anchor="t">
            <a:spAutoFit/>
          </a:bodyPr>
          <a:lstStyle/>
          <a:p>
            <a:pPr algn="l">
              <a:lnSpc>
                <a:spcPts val="2265"/>
              </a:lnSpc>
            </a:pPr>
            <a:r>
              <a:rPr lang="en-US" sz="2575" b="1" spc="-41">
                <a:solidFill>
                  <a:srgbClr val="08090D"/>
                </a:solidFill>
                <a:latin typeface="Arial Bold" panose="020B0802020202020204"/>
                <a:ea typeface="Arial Bold" panose="020B0802020202020204"/>
                <a:cs typeface="Arial Bold" panose="020B0802020202020204"/>
                <a:sym typeface="Arial Bold" panose="020B0802020202020204"/>
              </a:rPr>
              <a:t>online shop</a:t>
            </a:r>
            <a:endParaRPr lang="en-US" sz="2575" b="1" spc="-41">
              <a:solidFill>
                <a:srgbClr val="08090D"/>
              </a:solidFill>
              <a:latin typeface="Arial Bold" panose="020B0802020202020204"/>
              <a:ea typeface="Arial Bold" panose="020B0802020202020204"/>
              <a:cs typeface="Arial Bold" panose="020B0802020202020204"/>
              <a:sym typeface="Arial Bold" panose="020B0802020202020204"/>
            </a:endParaRPr>
          </a:p>
        </p:txBody>
      </p:sp>
      <p:sp>
        <p:nvSpPr>
          <p:cNvPr id="13" name="TextBox 13"/>
          <p:cNvSpPr txBox="1"/>
          <p:nvPr/>
        </p:nvSpPr>
        <p:spPr>
          <a:xfrm>
            <a:off x="13923200" y="920927"/>
            <a:ext cx="3002725"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@reallygreatsite</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14" name="TextBox 14"/>
          <p:cNvSpPr txBox="1"/>
          <p:nvPr/>
        </p:nvSpPr>
        <p:spPr>
          <a:xfrm>
            <a:off x="13179026" y="920927"/>
            <a:ext cx="1136202"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About Us</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15" name="TextBox 15"/>
          <p:cNvSpPr txBox="1"/>
          <p:nvPr/>
        </p:nvSpPr>
        <p:spPr>
          <a:xfrm>
            <a:off x="11721551" y="920927"/>
            <a:ext cx="811975"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Menu</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16" name="TextBox 16"/>
          <p:cNvSpPr txBox="1"/>
          <p:nvPr/>
        </p:nvSpPr>
        <p:spPr>
          <a:xfrm>
            <a:off x="2054482" y="2287657"/>
            <a:ext cx="13100476" cy="2347010"/>
          </a:xfrm>
          <a:prstGeom prst="rect">
            <a:avLst/>
          </a:prstGeom>
        </p:spPr>
        <p:txBody>
          <a:bodyPr lIns="0" tIns="0" rIns="0" bIns="0" rtlCol="0" anchor="t">
            <a:spAutoFit/>
          </a:bodyPr>
          <a:lstStyle/>
          <a:p>
            <a:pPr algn="l">
              <a:lnSpc>
                <a:spcPts val="8485"/>
              </a:lnSpc>
            </a:pPr>
            <a:r>
              <a:rPr lang="en-US" sz="8160" b="1" spc="-342">
                <a:solidFill>
                  <a:srgbClr val="141519"/>
                </a:solidFill>
                <a:latin typeface="Arial Bold" panose="020B0802020202020204"/>
                <a:ea typeface="Arial Bold" panose="020B0802020202020204"/>
                <a:cs typeface="Arial Bold" panose="020B0802020202020204"/>
                <a:sym typeface="Arial Bold" panose="020B0802020202020204"/>
              </a:rPr>
              <a:t>rapidly grown into a leading eCommerce platform</a:t>
            </a:r>
            <a:endParaRPr lang="en-US" sz="8160" b="1" spc="-342">
              <a:solidFill>
                <a:srgbClr val="141519"/>
              </a:solidFill>
              <a:latin typeface="Arial Bold" panose="020B0802020202020204"/>
              <a:ea typeface="Arial Bold" panose="020B0802020202020204"/>
              <a:cs typeface="Arial Bold" panose="020B0802020202020204"/>
              <a:sym typeface="Arial Bold" panose="020B0802020202020204"/>
            </a:endParaRPr>
          </a:p>
        </p:txBody>
      </p:sp>
      <p:sp>
        <p:nvSpPr>
          <p:cNvPr id="17" name="TextBox 17"/>
          <p:cNvSpPr txBox="1"/>
          <p:nvPr/>
        </p:nvSpPr>
        <p:spPr>
          <a:xfrm>
            <a:off x="2629481" y="7751593"/>
            <a:ext cx="4292024" cy="769099"/>
          </a:xfrm>
          <a:prstGeom prst="rect">
            <a:avLst/>
          </a:prstGeom>
        </p:spPr>
        <p:txBody>
          <a:bodyPr lIns="0" tIns="0" rIns="0" bIns="0" rtlCol="0" anchor="t">
            <a:spAutoFit/>
          </a:bodyPr>
          <a:lstStyle/>
          <a:p>
            <a:pPr algn="l">
              <a:lnSpc>
                <a:spcPts val="2780"/>
              </a:lnSpc>
            </a:pPr>
            <a:r>
              <a:rPr lang="en-US" sz="2670" b="1" spc="-112">
                <a:solidFill>
                  <a:srgbClr val="EBEBEB"/>
                </a:solidFill>
                <a:latin typeface="Arial Bold" panose="020B0802020202020204"/>
                <a:ea typeface="Arial Bold" panose="020B0802020202020204"/>
                <a:cs typeface="Arial Bold" panose="020B0802020202020204"/>
                <a:sym typeface="Arial Bold" panose="020B0802020202020204"/>
              </a:rPr>
              <a:t>a deep understanding of consumer behavior</a:t>
            </a:r>
            <a:endParaRPr lang="en-US" sz="2670" b="1" spc="-112">
              <a:solidFill>
                <a:srgbClr val="EBEBEB"/>
              </a:solidFill>
              <a:latin typeface="Arial Bold" panose="020B0802020202020204"/>
              <a:ea typeface="Arial Bold" panose="020B0802020202020204"/>
              <a:cs typeface="Arial Bold" panose="020B0802020202020204"/>
              <a:sym typeface="Arial Bold" panose="020B0802020202020204"/>
            </a:endParaRPr>
          </a:p>
        </p:txBody>
      </p:sp>
      <p:sp>
        <p:nvSpPr>
          <p:cNvPr id="18" name="TextBox 18"/>
          <p:cNvSpPr txBox="1"/>
          <p:nvPr/>
        </p:nvSpPr>
        <p:spPr>
          <a:xfrm>
            <a:off x="2054482" y="4876552"/>
            <a:ext cx="6690407" cy="2149259"/>
          </a:xfrm>
          <a:prstGeom prst="rect">
            <a:avLst/>
          </a:prstGeom>
        </p:spPr>
        <p:txBody>
          <a:bodyPr lIns="0" tIns="0" rIns="0" bIns="0" rtlCol="0" anchor="t">
            <a:spAutoFit/>
          </a:bodyPr>
          <a:lstStyle/>
          <a:p>
            <a:pPr algn="just">
              <a:lnSpc>
                <a:spcPts val="2445"/>
              </a:lnSpc>
            </a:pPr>
            <a:r>
              <a:rPr lang="en-US" sz="1575">
                <a:solidFill>
                  <a:srgbClr val="141519"/>
                </a:solidFill>
                <a:latin typeface="Arial" panose="020B0604020202020204"/>
                <a:ea typeface="Arial" panose="020B0604020202020204"/>
                <a:cs typeface="Arial" panose="020B0604020202020204"/>
                <a:sym typeface="Arial" panose="020B0604020202020204"/>
              </a:rPr>
              <a:t>Founded in 2013, Larana, Inc. has rapidly grown into a leading eCommerce platform that connects millions of customers and sellers globally. With a commitment to innovation and excellence, we offer a wide range of products, from fashion and electronics to home essentials and unique artisanal goods. Our platform combines cutting-edge technology with a deep understanding of consumer behavior, enabling us to offer an intuitive and seamless online shopping experience.</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19" name="TextBox 19"/>
          <p:cNvSpPr txBox="1"/>
          <p:nvPr/>
        </p:nvSpPr>
        <p:spPr>
          <a:xfrm>
            <a:off x="9258408" y="7368770"/>
            <a:ext cx="6764081" cy="1539659"/>
          </a:xfrm>
          <a:prstGeom prst="rect">
            <a:avLst/>
          </a:prstGeom>
        </p:spPr>
        <p:txBody>
          <a:bodyPr lIns="0" tIns="0" rIns="0" bIns="0" rtlCol="0" anchor="t">
            <a:spAutoFit/>
          </a:bodyPr>
          <a:lstStyle/>
          <a:p>
            <a:pPr algn="just">
              <a:lnSpc>
                <a:spcPts val="2445"/>
              </a:lnSpc>
            </a:pPr>
            <a:r>
              <a:rPr lang="en-US" sz="1575">
                <a:solidFill>
                  <a:srgbClr val="141519"/>
                </a:solidFill>
                <a:latin typeface="Arial" panose="020B0604020202020204"/>
                <a:ea typeface="Arial" panose="020B0604020202020204"/>
                <a:cs typeface="Arial" panose="020B0604020202020204"/>
                <a:sym typeface="Arial" panose="020B0604020202020204"/>
              </a:rPr>
              <a:t>We believe in empowering both customers and businesses, ensuring that each transaction is not just a sale but an opportunity to build lasting relationships. Our platform offers sellers advanced analytics, marketing tools, and fulfillment services, allowing them to focus on what they do best — creating great products.</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0" y="0"/>
            <a:ext cx="18051942" cy="12012747"/>
          </a:xfrm>
          <a:custGeom>
            <a:avLst/>
            <a:gdLst/>
            <a:ahLst/>
            <a:cxnLst/>
            <a:rect l="l" t="t" r="r" b="b"/>
            <a:pathLst>
              <a:path w="18051942" h="12012747">
                <a:moveTo>
                  <a:pt x="0" y="0"/>
                </a:moveTo>
                <a:lnTo>
                  <a:pt x="18051942" y="0"/>
                </a:lnTo>
                <a:lnTo>
                  <a:pt x="18051942" y="12012747"/>
                </a:lnTo>
                <a:lnTo>
                  <a:pt x="0" y="12012747"/>
                </a:lnTo>
                <a:lnTo>
                  <a:pt x="0" y="0"/>
                </a:lnTo>
                <a:close/>
              </a:path>
            </a:pathLst>
          </a:custGeom>
          <a:blipFill>
            <a:blip r:embed="rId1"/>
            <a:stretch>
              <a:fillRect/>
            </a:stretch>
          </a:blipFill>
        </p:spPr>
      </p:sp>
      <p:sp>
        <p:nvSpPr>
          <p:cNvPr id="3" name="Freeform 3"/>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15154957" y="756844"/>
            <a:ext cx="2104343" cy="481425"/>
            <a:chOff x="0" y="0"/>
            <a:chExt cx="1776404" cy="406400"/>
          </a:xfrm>
        </p:grpSpPr>
        <p:sp>
          <p:nvSpPr>
            <p:cNvPr id="5" name="Freeform 5"/>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141519"/>
              </a:solidFill>
              <a:prstDash val="solid"/>
              <a:miter/>
            </a:ln>
          </p:spPr>
        </p:sp>
        <p:sp>
          <p:nvSpPr>
            <p:cNvPr id="6" name="TextBox 6"/>
            <p:cNvSpPr txBox="1"/>
            <p:nvPr/>
          </p:nvSpPr>
          <p:spPr>
            <a:xfrm>
              <a:off x="0" y="-38100"/>
              <a:ext cx="1776404" cy="444500"/>
            </a:xfrm>
            <a:prstGeom prst="rect">
              <a:avLst/>
            </a:prstGeom>
          </p:spPr>
          <p:txBody>
            <a:bodyPr lIns="50800" tIns="50800" rIns="50800" bIns="50800" rtlCol="0" anchor="ctr"/>
            <a:lstStyle/>
            <a:p>
              <a:pPr algn="ctr">
                <a:lnSpc>
                  <a:spcPts val="2660"/>
                </a:lnSpc>
                <a:spcBef>
                  <a:spcPct val="0"/>
                </a:spcBef>
              </a:pPr>
            </a:p>
          </p:txBody>
        </p:sp>
      </p:grpSp>
      <p:grpSp>
        <p:nvGrpSpPr>
          <p:cNvPr id="7" name="Group 7"/>
          <p:cNvGrpSpPr/>
          <p:nvPr/>
        </p:nvGrpSpPr>
        <p:grpSpPr>
          <a:xfrm rot="0">
            <a:off x="1212735" y="2638241"/>
            <a:ext cx="4153591" cy="6270188"/>
            <a:chOff x="0" y="0"/>
            <a:chExt cx="1093950" cy="1651408"/>
          </a:xfrm>
        </p:grpSpPr>
        <p:sp>
          <p:nvSpPr>
            <p:cNvPr id="8" name="Freeform 8"/>
            <p:cNvSpPr/>
            <p:nvPr/>
          </p:nvSpPr>
          <p:spPr>
            <a:xfrm>
              <a:off x="0" y="0"/>
              <a:ext cx="1093950" cy="1651408"/>
            </a:xfrm>
            <a:custGeom>
              <a:avLst/>
              <a:gdLst/>
              <a:ahLst/>
              <a:cxnLst/>
              <a:rect l="l" t="t" r="r" b="b"/>
              <a:pathLst>
                <a:path w="1093950" h="1651408">
                  <a:moveTo>
                    <a:pt x="0" y="0"/>
                  </a:moveTo>
                  <a:lnTo>
                    <a:pt x="1093950" y="0"/>
                  </a:lnTo>
                  <a:lnTo>
                    <a:pt x="1093950" y="1651408"/>
                  </a:lnTo>
                  <a:lnTo>
                    <a:pt x="0" y="1651408"/>
                  </a:lnTo>
                  <a:close/>
                </a:path>
              </a:pathLst>
            </a:custGeom>
            <a:solidFill>
              <a:srgbClr val="CF4432"/>
            </a:solidFill>
          </p:spPr>
        </p:sp>
        <p:sp>
          <p:nvSpPr>
            <p:cNvPr id="9" name="TextBox 9"/>
            <p:cNvSpPr txBox="1"/>
            <p:nvPr/>
          </p:nvSpPr>
          <p:spPr>
            <a:xfrm>
              <a:off x="0" y="19050"/>
              <a:ext cx="1093950" cy="1632358"/>
            </a:xfrm>
            <a:prstGeom prst="rect">
              <a:avLst/>
            </a:prstGeom>
          </p:spPr>
          <p:txBody>
            <a:bodyPr lIns="50800" tIns="50800" rIns="50800" bIns="50800" rtlCol="0" anchor="ctr"/>
            <a:lstStyle/>
            <a:p>
              <a:pPr algn="ctr">
                <a:lnSpc>
                  <a:spcPts val="1385"/>
                </a:lnSpc>
              </a:pPr>
            </a:p>
          </p:txBody>
        </p:sp>
      </p:grpSp>
      <p:grpSp>
        <p:nvGrpSpPr>
          <p:cNvPr id="10" name="Group 10"/>
          <p:cNvGrpSpPr/>
          <p:nvPr/>
        </p:nvGrpSpPr>
        <p:grpSpPr>
          <a:xfrm rot="0">
            <a:off x="7953930" y="3880351"/>
            <a:ext cx="3311843" cy="5028078"/>
            <a:chOff x="0" y="0"/>
            <a:chExt cx="872255" cy="1324268"/>
          </a:xfrm>
        </p:grpSpPr>
        <p:sp>
          <p:nvSpPr>
            <p:cNvPr id="11" name="Freeform 11"/>
            <p:cNvSpPr/>
            <p:nvPr/>
          </p:nvSpPr>
          <p:spPr>
            <a:xfrm>
              <a:off x="0" y="0"/>
              <a:ext cx="872255" cy="1324268"/>
            </a:xfrm>
            <a:custGeom>
              <a:avLst/>
              <a:gdLst/>
              <a:ahLst/>
              <a:cxnLst/>
              <a:rect l="l" t="t" r="r" b="b"/>
              <a:pathLst>
                <a:path w="872255" h="1324268">
                  <a:moveTo>
                    <a:pt x="0" y="0"/>
                  </a:moveTo>
                  <a:lnTo>
                    <a:pt x="872255" y="0"/>
                  </a:lnTo>
                  <a:lnTo>
                    <a:pt x="872255" y="1324268"/>
                  </a:lnTo>
                  <a:lnTo>
                    <a:pt x="0" y="1324268"/>
                  </a:lnTo>
                  <a:close/>
                </a:path>
              </a:pathLst>
            </a:custGeom>
            <a:solidFill>
              <a:srgbClr val="C5C6C6"/>
            </a:solidFill>
          </p:spPr>
        </p:sp>
        <p:sp>
          <p:nvSpPr>
            <p:cNvPr id="12" name="TextBox 12"/>
            <p:cNvSpPr txBox="1"/>
            <p:nvPr/>
          </p:nvSpPr>
          <p:spPr>
            <a:xfrm>
              <a:off x="0" y="19050"/>
              <a:ext cx="872255" cy="1305218"/>
            </a:xfrm>
            <a:prstGeom prst="rect">
              <a:avLst/>
            </a:prstGeom>
          </p:spPr>
          <p:txBody>
            <a:bodyPr lIns="50800" tIns="50800" rIns="50800" bIns="50800" rtlCol="0" anchor="ctr"/>
            <a:lstStyle/>
            <a:p>
              <a:pPr algn="ctr">
                <a:lnSpc>
                  <a:spcPts val="1385"/>
                </a:lnSpc>
              </a:pPr>
            </a:p>
          </p:txBody>
        </p:sp>
      </p:grpSp>
      <p:grpSp>
        <p:nvGrpSpPr>
          <p:cNvPr id="13" name="Group 13"/>
          <p:cNvGrpSpPr/>
          <p:nvPr/>
        </p:nvGrpSpPr>
        <p:grpSpPr>
          <a:xfrm rot="0">
            <a:off x="11721551" y="3880351"/>
            <a:ext cx="3311843" cy="5028078"/>
            <a:chOff x="0" y="0"/>
            <a:chExt cx="872255" cy="1324268"/>
          </a:xfrm>
        </p:grpSpPr>
        <p:sp>
          <p:nvSpPr>
            <p:cNvPr id="14" name="Freeform 14"/>
            <p:cNvSpPr/>
            <p:nvPr/>
          </p:nvSpPr>
          <p:spPr>
            <a:xfrm>
              <a:off x="0" y="0"/>
              <a:ext cx="872255" cy="1324268"/>
            </a:xfrm>
            <a:custGeom>
              <a:avLst/>
              <a:gdLst/>
              <a:ahLst/>
              <a:cxnLst/>
              <a:rect l="l" t="t" r="r" b="b"/>
              <a:pathLst>
                <a:path w="872255" h="1324268">
                  <a:moveTo>
                    <a:pt x="0" y="0"/>
                  </a:moveTo>
                  <a:lnTo>
                    <a:pt x="872255" y="0"/>
                  </a:lnTo>
                  <a:lnTo>
                    <a:pt x="872255" y="1324268"/>
                  </a:lnTo>
                  <a:lnTo>
                    <a:pt x="0" y="1324268"/>
                  </a:lnTo>
                  <a:close/>
                </a:path>
              </a:pathLst>
            </a:custGeom>
            <a:solidFill>
              <a:srgbClr val="C5C6C6"/>
            </a:solidFill>
          </p:spPr>
        </p:sp>
        <p:sp>
          <p:nvSpPr>
            <p:cNvPr id="15" name="TextBox 15"/>
            <p:cNvSpPr txBox="1"/>
            <p:nvPr/>
          </p:nvSpPr>
          <p:spPr>
            <a:xfrm>
              <a:off x="0" y="9525"/>
              <a:ext cx="872255" cy="1314743"/>
            </a:xfrm>
            <a:prstGeom prst="rect">
              <a:avLst/>
            </a:prstGeom>
          </p:spPr>
          <p:txBody>
            <a:bodyPr lIns="50800" tIns="50800" rIns="50800" bIns="50800" rtlCol="0" anchor="ctr"/>
            <a:lstStyle/>
            <a:p>
              <a:pPr algn="ctr">
                <a:lnSpc>
                  <a:spcPts val="1565"/>
                </a:lnSpc>
              </a:pPr>
            </a:p>
            <a:p>
              <a:pPr algn="ctr">
                <a:lnSpc>
                  <a:spcPts val="1565"/>
                </a:lnSpc>
              </a:pPr>
            </a:p>
            <a:p>
              <a:pPr algn="ctr">
                <a:lnSpc>
                  <a:spcPts val="1565"/>
                </a:lnSpc>
              </a:pPr>
            </a:p>
            <a:p>
              <a:pPr algn="ctr">
                <a:lnSpc>
                  <a:spcPts val="1565"/>
                </a:lnSpc>
              </a:pPr>
            </a:p>
          </p:txBody>
        </p:sp>
      </p:grpSp>
      <p:sp>
        <p:nvSpPr>
          <p:cNvPr id="16" name="Freeform 16"/>
          <p:cNvSpPr/>
          <p:nvPr/>
        </p:nvSpPr>
        <p:spPr>
          <a:xfrm>
            <a:off x="1074577" y="2327080"/>
            <a:ext cx="4313777" cy="6711826"/>
          </a:xfrm>
          <a:custGeom>
            <a:avLst/>
            <a:gdLst/>
            <a:ahLst/>
            <a:cxnLst/>
            <a:rect l="l" t="t" r="r" b="b"/>
            <a:pathLst>
              <a:path w="4313777" h="6711826">
                <a:moveTo>
                  <a:pt x="0" y="0"/>
                </a:moveTo>
                <a:lnTo>
                  <a:pt x="4313778" y="0"/>
                </a:lnTo>
                <a:lnTo>
                  <a:pt x="4313778" y="6711826"/>
                </a:lnTo>
                <a:lnTo>
                  <a:pt x="0" y="6711826"/>
                </a:lnTo>
                <a:lnTo>
                  <a:pt x="0" y="0"/>
                </a:lnTo>
                <a:close/>
              </a:path>
            </a:pathLst>
          </a:custGeom>
          <a:blipFill>
            <a:blip r:embed="rId4"/>
            <a:stretch>
              <a:fillRect t="-20892" b="-21933"/>
            </a:stretch>
          </a:blipFill>
        </p:spPr>
      </p:sp>
      <p:sp>
        <p:nvSpPr>
          <p:cNvPr id="17" name="TextBox 17"/>
          <p:cNvSpPr txBox="1"/>
          <p:nvPr/>
        </p:nvSpPr>
        <p:spPr>
          <a:xfrm>
            <a:off x="1795032" y="930452"/>
            <a:ext cx="1855700" cy="648808"/>
          </a:xfrm>
          <a:prstGeom prst="rect">
            <a:avLst/>
          </a:prstGeom>
        </p:spPr>
        <p:txBody>
          <a:bodyPr lIns="0" tIns="0" rIns="0" bIns="0" rtlCol="0" anchor="t">
            <a:spAutoFit/>
          </a:bodyPr>
          <a:lstStyle/>
          <a:p>
            <a:pPr algn="l">
              <a:lnSpc>
                <a:spcPts val="2265"/>
              </a:lnSpc>
            </a:pPr>
            <a:r>
              <a:rPr lang="en-US" sz="2575" b="1" spc="-41">
                <a:solidFill>
                  <a:srgbClr val="08090D"/>
                </a:solidFill>
                <a:latin typeface="Arial Bold" panose="020B0802020202020204"/>
                <a:ea typeface="Arial Bold" panose="020B0802020202020204"/>
                <a:cs typeface="Arial Bold" panose="020B0802020202020204"/>
                <a:sym typeface="Arial Bold" panose="020B0802020202020204"/>
              </a:rPr>
              <a:t>online shop</a:t>
            </a:r>
            <a:endParaRPr lang="en-US" sz="2575" b="1" spc="-41">
              <a:solidFill>
                <a:srgbClr val="08090D"/>
              </a:solidFill>
              <a:latin typeface="Arial Bold" panose="020B0802020202020204"/>
              <a:ea typeface="Arial Bold" panose="020B0802020202020204"/>
              <a:cs typeface="Arial Bold" panose="020B0802020202020204"/>
              <a:sym typeface="Arial Bold" panose="020B0802020202020204"/>
            </a:endParaRPr>
          </a:p>
          <a:p>
            <a:pPr algn="l">
              <a:lnSpc>
                <a:spcPts val="2265"/>
              </a:lnSpc>
            </a:pPr>
          </a:p>
        </p:txBody>
      </p:sp>
      <p:sp>
        <p:nvSpPr>
          <p:cNvPr id="18" name="TextBox 18"/>
          <p:cNvSpPr txBox="1"/>
          <p:nvPr/>
        </p:nvSpPr>
        <p:spPr>
          <a:xfrm>
            <a:off x="13923200" y="920927"/>
            <a:ext cx="3002725"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@reallygreatsite</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19" name="TextBox 19"/>
          <p:cNvSpPr txBox="1"/>
          <p:nvPr/>
        </p:nvSpPr>
        <p:spPr>
          <a:xfrm>
            <a:off x="13179026" y="920927"/>
            <a:ext cx="1136202"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About Us</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20" name="TextBox 20"/>
          <p:cNvSpPr txBox="1"/>
          <p:nvPr/>
        </p:nvSpPr>
        <p:spPr>
          <a:xfrm>
            <a:off x="11721551" y="920927"/>
            <a:ext cx="811975" cy="216460"/>
          </a:xfrm>
          <a:prstGeom prst="rect">
            <a:avLst/>
          </a:prstGeom>
        </p:spPr>
        <p:txBody>
          <a:bodyPr lIns="0" tIns="0" rIns="0" bIns="0" rtlCol="0" anchor="t">
            <a:spAutoFit/>
          </a:bodyPr>
          <a:lstStyle/>
          <a:p>
            <a:pPr algn="r">
              <a:lnSpc>
                <a:spcPts val="1385"/>
              </a:lnSpc>
            </a:pPr>
            <a:r>
              <a:rPr lang="en-US" sz="1575">
                <a:solidFill>
                  <a:srgbClr val="141519"/>
                </a:solidFill>
                <a:latin typeface="Arial" panose="020B0604020202020204"/>
                <a:ea typeface="Arial" panose="020B0604020202020204"/>
                <a:cs typeface="Arial" panose="020B0604020202020204"/>
                <a:sym typeface="Arial" panose="020B0604020202020204"/>
              </a:rPr>
              <a:t>Menu</a:t>
            </a:r>
            <a:endParaRPr lang="en-US" sz="1575">
              <a:solidFill>
                <a:srgbClr val="141519"/>
              </a:solidFill>
              <a:latin typeface="Arial" panose="020B0604020202020204"/>
              <a:ea typeface="Arial" panose="020B0604020202020204"/>
              <a:cs typeface="Arial" panose="020B0604020202020204"/>
              <a:sym typeface="Arial" panose="020B0604020202020204"/>
            </a:endParaRPr>
          </a:p>
        </p:txBody>
      </p:sp>
      <p:sp>
        <p:nvSpPr>
          <p:cNvPr id="21" name="TextBox 21"/>
          <p:cNvSpPr txBox="1"/>
          <p:nvPr/>
        </p:nvSpPr>
        <p:spPr>
          <a:xfrm>
            <a:off x="6402108" y="1367556"/>
            <a:ext cx="6415488" cy="1270685"/>
          </a:xfrm>
          <a:prstGeom prst="rect">
            <a:avLst/>
          </a:prstGeom>
        </p:spPr>
        <p:txBody>
          <a:bodyPr lIns="0" tIns="0" rIns="0" bIns="0" rtlCol="0" anchor="t">
            <a:spAutoFit/>
          </a:bodyPr>
          <a:lstStyle/>
          <a:p>
            <a:pPr algn="ctr">
              <a:lnSpc>
                <a:spcPts val="8485"/>
              </a:lnSpc>
            </a:pPr>
            <a:r>
              <a:rPr lang="en-US" sz="8160" b="1" spc="-342">
                <a:solidFill>
                  <a:srgbClr val="141519"/>
                </a:solidFill>
                <a:latin typeface="Arial Bold" panose="020B0802020202020204"/>
                <a:ea typeface="Arial Bold" panose="020B0802020202020204"/>
                <a:cs typeface="Arial Bold" panose="020B0802020202020204"/>
                <a:sym typeface="Arial Bold" panose="020B0802020202020204"/>
              </a:rPr>
              <a:t>Register Page</a:t>
            </a:r>
            <a:endParaRPr lang="en-US" sz="8160" b="1" spc="-342">
              <a:solidFill>
                <a:srgbClr val="141519"/>
              </a:solidFill>
              <a:latin typeface="Arial Bold" panose="020B0802020202020204"/>
              <a:ea typeface="Arial Bold" panose="020B0802020202020204"/>
              <a:cs typeface="Arial Bold" panose="020B0802020202020204"/>
              <a:sym typeface="Arial Bold" panose="020B0802020202020204"/>
            </a:endParaRPr>
          </a:p>
        </p:txBody>
      </p:sp>
      <p:sp>
        <p:nvSpPr>
          <p:cNvPr id="22" name="TextBox 22"/>
          <p:cNvSpPr txBox="1"/>
          <p:nvPr/>
        </p:nvSpPr>
        <p:spPr>
          <a:xfrm>
            <a:off x="8172061" y="4120245"/>
            <a:ext cx="2805468" cy="415712"/>
          </a:xfrm>
          <a:prstGeom prst="rect">
            <a:avLst/>
          </a:prstGeom>
        </p:spPr>
        <p:txBody>
          <a:bodyPr lIns="0" tIns="0" rIns="0" bIns="0" rtlCol="0" anchor="t">
            <a:spAutoFit/>
          </a:bodyPr>
          <a:lstStyle/>
          <a:p>
            <a:pPr algn="just">
              <a:lnSpc>
                <a:spcPts val="2710"/>
              </a:lnSpc>
            </a:pPr>
            <a:r>
              <a:rPr lang="en-US" sz="2605" b="1" spc="-109">
                <a:solidFill>
                  <a:srgbClr val="08090D"/>
                </a:solidFill>
                <a:latin typeface="Arial Bold" panose="020B0802020202020204"/>
                <a:ea typeface="Arial Bold" panose="020B0802020202020204"/>
                <a:cs typeface="Arial Bold" panose="020B0802020202020204"/>
                <a:sym typeface="Arial Bold" panose="020B0802020202020204"/>
              </a:rPr>
              <a:t>Fields Included:</a:t>
            </a:r>
            <a:endParaRPr lang="en-US" sz="2605" b="1" spc="-109">
              <a:solidFill>
                <a:srgbClr val="08090D"/>
              </a:solidFill>
              <a:latin typeface="Arial Bold" panose="020B0802020202020204"/>
              <a:ea typeface="Arial Bold" panose="020B0802020202020204"/>
              <a:cs typeface="Arial Bold" panose="020B0802020202020204"/>
              <a:sym typeface="Arial Bold" panose="020B0802020202020204"/>
            </a:endParaRPr>
          </a:p>
        </p:txBody>
      </p:sp>
      <p:sp>
        <p:nvSpPr>
          <p:cNvPr id="23" name="TextBox 23"/>
          <p:cNvSpPr txBox="1"/>
          <p:nvPr/>
        </p:nvSpPr>
        <p:spPr>
          <a:xfrm>
            <a:off x="7953930" y="4522413"/>
            <a:ext cx="2565525" cy="4554541"/>
          </a:xfrm>
          <a:prstGeom prst="rect">
            <a:avLst/>
          </a:prstGeom>
        </p:spPr>
        <p:txBody>
          <a:bodyPr lIns="0" tIns="0" rIns="0" bIns="0" rtlCol="0" anchor="t">
            <a:spAutoFit/>
          </a:bodyPr>
          <a:lstStyle/>
          <a:p>
            <a:pPr marL="362585" lvl="1" indent="-180975" algn="l">
              <a:lnSpc>
                <a:spcPts val="2600"/>
              </a:lnSpc>
              <a:buFont typeface="Arial" panose="020B0604020202020204"/>
              <a:buChar char="•"/>
            </a:pPr>
            <a:r>
              <a:rPr lang="en-US" sz="1680" b="1">
                <a:solidFill>
                  <a:srgbClr val="08090D"/>
                </a:solidFill>
                <a:latin typeface="Arial Bold" panose="020B0802020202020204"/>
                <a:ea typeface="Arial Bold" panose="020B0802020202020204"/>
                <a:cs typeface="Arial Bold" panose="020B0802020202020204"/>
                <a:sym typeface="Arial Bold" panose="020B0802020202020204"/>
              </a:rPr>
              <a:t>Name: User's full name.</a:t>
            </a:r>
            <a:endParaRPr lang="en-US" sz="1680" b="1">
              <a:solidFill>
                <a:srgbClr val="08090D"/>
              </a:solidFill>
              <a:latin typeface="Arial Bold" panose="020B0802020202020204"/>
              <a:ea typeface="Arial Bold" panose="020B0802020202020204"/>
              <a:cs typeface="Arial Bold" panose="020B0802020202020204"/>
              <a:sym typeface="Arial Bold" panose="020B0802020202020204"/>
            </a:endParaRPr>
          </a:p>
          <a:p>
            <a:pPr marL="362585" lvl="1" indent="-180975" algn="l">
              <a:lnSpc>
                <a:spcPts val="2600"/>
              </a:lnSpc>
              <a:buFont typeface="Arial" panose="020B0604020202020204"/>
              <a:buChar char="•"/>
            </a:pPr>
            <a:r>
              <a:rPr lang="en-US" sz="1680" b="1">
                <a:solidFill>
                  <a:srgbClr val="08090D"/>
                </a:solidFill>
                <a:latin typeface="Arial Bold" panose="020B0802020202020204"/>
                <a:ea typeface="Arial Bold" panose="020B0802020202020204"/>
                <a:cs typeface="Arial Bold" panose="020B0802020202020204"/>
                <a:sym typeface="Arial Bold" panose="020B0802020202020204"/>
              </a:rPr>
              <a:t>Email: For communication and account recovery.</a:t>
            </a:r>
            <a:endParaRPr lang="en-US" sz="1680" b="1">
              <a:solidFill>
                <a:srgbClr val="08090D"/>
              </a:solidFill>
              <a:latin typeface="Arial Bold" panose="020B0802020202020204"/>
              <a:ea typeface="Arial Bold" panose="020B0802020202020204"/>
              <a:cs typeface="Arial Bold" panose="020B0802020202020204"/>
              <a:sym typeface="Arial Bold" panose="020B0802020202020204"/>
            </a:endParaRPr>
          </a:p>
          <a:p>
            <a:pPr marL="362585" lvl="1" indent="-180975" algn="l">
              <a:lnSpc>
                <a:spcPts val="2600"/>
              </a:lnSpc>
              <a:buFont typeface="Arial" panose="020B0604020202020204"/>
              <a:buChar char="•"/>
            </a:pPr>
            <a:r>
              <a:rPr lang="en-US" sz="1680" b="1">
                <a:solidFill>
                  <a:srgbClr val="08090D"/>
                </a:solidFill>
                <a:latin typeface="Arial Bold" panose="020B0802020202020204"/>
                <a:ea typeface="Arial Bold" panose="020B0802020202020204"/>
                <a:cs typeface="Arial Bold" panose="020B0802020202020204"/>
                <a:sym typeface="Arial Bold" panose="020B0802020202020204"/>
              </a:rPr>
              <a:t>Password: Secure password creation.</a:t>
            </a:r>
            <a:endParaRPr lang="en-US" sz="1680" b="1">
              <a:solidFill>
                <a:srgbClr val="08090D"/>
              </a:solidFill>
              <a:latin typeface="Arial Bold" panose="020B0802020202020204"/>
              <a:ea typeface="Arial Bold" panose="020B0802020202020204"/>
              <a:cs typeface="Arial Bold" panose="020B0802020202020204"/>
              <a:sym typeface="Arial Bold" panose="020B0802020202020204"/>
            </a:endParaRPr>
          </a:p>
          <a:p>
            <a:pPr marL="362585" lvl="1" indent="-180975" algn="l">
              <a:lnSpc>
                <a:spcPts val="2600"/>
              </a:lnSpc>
              <a:buFont typeface="Arial" panose="020B0604020202020204"/>
              <a:buChar char="•"/>
            </a:pPr>
            <a:r>
              <a:rPr lang="en-US" sz="1680" b="1">
                <a:solidFill>
                  <a:srgbClr val="08090D"/>
                </a:solidFill>
                <a:latin typeface="Arial Bold" panose="020B0802020202020204"/>
                <a:ea typeface="Arial Bold" panose="020B0802020202020204"/>
                <a:cs typeface="Arial Bold" panose="020B0802020202020204"/>
                <a:sym typeface="Arial Bold" panose="020B0802020202020204"/>
              </a:rPr>
              <a:t>Confirm Password: Prevents typing errors.</a:t>
            </a:r>
            <a:endParaRPr lang="en-US" sz="1680" b="1">
              <a:solidFill>
                <a:srgbClr val="08090D"/>
              </a:solidFill>
              <a:latin typeface="Arial Bold" panose="020B0802020202020204"/>
              <a:ea typeface="Arial Bold" panose="020B0802020202020204"/>
              <a:cs typeface="Arial Bold" panose="020B0802020202020204"/>
              <a:sym typeface="Arial Bold" panose="020B0802020202020204"/>
            </a:endParaRPr>
          </a:p>
          <a:p>
            <a:pPr marL="362585" lvl="1" indent="-180975" algn="l">
              <a:lnSpc>
                <a:spcPts val="2600"/>
              </a:lnSpc>
              <a:buFont typeface="Arial" panose="020B0604020202020204"/>
              <a:buChar char="•"/>
            </a:pPr>
            <a:r>
              <a:rPr lang="en-US" sz="1680" b="1">
                <a:solidFill>
                  <a:srgbClr val="08090D"/>
                </a:solidFill>
                <a:latin typeface="Arial Bold" panose="020B0802020202020204"/>
                <a:ea typeface="Arial Bold" panose="020B0802020202020204"/>
                <a:cs typeface="Arial Bold" panose="020B0802020202020204"/>
                <a:sym typeface="Arial Bold" panose="020B0802020202020204"/>
              </a:rPr>
              <a:t>Mobile Number: For contact and OTP verification.</a:t>
            </a:r>
            <a:endParaRPr lang="en-US" sz="1680" b="1">
              <a:solidFill>
                <a:srgbClr val="08090D"/>
              </a:solidFill>
              <a:latin typeface="Arial Bold" panose="020B0802020202020204"/>
              <a:ea typeface="Arial Bold" panose="020B0802020202020204"/>
              <a:cs typeface="Arial Bold" panose="020B0802020202020204"/>
              <a:sym typeface="Arial Bold" panose="020B0802020202020204"/>
            </a:endParaRPr>
          </a:p>
          <a:p>
            <a:pPr algn="l">
              <a:lnSpc>
                <a:spcPts val="2600"/>
              </a:lnSpc>
            </a:pPr>
          </a:p>
        </p:txBody>
      </p:sp>
      <p:sp>
        <p:nvSpPr>
          <p:cNvPr id="24" name="TextBox 24"/>
          <p:cNvSpPr txBox="1"/>
          <p:nvPr/>
        </p:nvSpPr>
        <p:spPr>
          <a:xfrm>
            <a:off x="11913562" y="4120245"/>
            <a:ext cx="2634952" cy="714431"/>
          </a:xfrm>
          <a:prstGeom prst="rect">
            <a:avLst/>
          </a:prstGeom>
        </p:spPr>
        <p:txBody>
          <a:bodyPr lIns="0" tIns="0" rIns="0" bIns="0" rtlCol="0" anchor="t">
            <a:spAutoFit/>
          </a:bodyPr>
          <a:lstStyle/>
          <a:p>
            <a:pPr algn="just">
              <a:lnSpc>
                <a:spcPts val="2545"/>
              </a:lnSpc>
            </a:pPr>
            <a:r>
              <a:rPr lang="en-US" sz="2445" b="1" spc="-102">
                <a:solidFill>
                  <a:srgbClr val="08090D"/>
                </a:solidFill>
                <a:latin typeface="Arial Bold" panose="020B0802020202020204"/>
                <a:ea typeface="Arial Bold" panose="020B0802020202020204"/>
                <a:cs typeface="Arial Bold" panose="020B0802020202020204"/>
                <a:sym typeface="Arial Bold" panose="020B0802020202020204"/>
              </a:rPr>
              <a:t>Action Buttons:</a:t>
            </a:r>
            <a:endParaRPr lang="en-US" sz="2445" b="1" spc="-102">
              <a:solidFill>
                <a:srgbClr val="08090D"/>
              </a:solidFill>
              <a:latin typeface="Arial Bold" panose="020B0802020202020204"/>
              <a:ea typeface="Arial Bold" panose="020B0802020202020204"/>
              <a:cs typeface="Arial Bold" panose="020B0802020202020204"/>
              <a:sym typeface="Arial Bold" panose="020B0802020202020204"/>
            </a:endParaRPr>
          </a:p>
          <a:p>
            <a:pPr algn="just">
              <a:lnSpc>
                <a:spcPts val="2545"/>
              </a:lnSpc>
            </a:pPr>
          </a:p>
        </p:txBody>
      </p:sp>
      <p:sp>
        <p:nvSpPr>
          <p:cNvPr id="25" name="TextBox 25"/>
          <p:cNvSpPr txBox="1"/>
          <p:nvPr/>
        </p:nvSpPr>
        <p:spPr>
          <a:xfrm>
            <a:off x="11715114" y="4729901"/>
            <a:ext cx="2927823" cy="3362905"/>
          </a:xfrm>
          <a:prstGeom prst="rect">
            <a:avLst/>
          </a:prstGeom>
        </p:spPr>
        <p:txBody>
          <a:bodyPr lIns="0" tIns="0" rIns="0" bIns="0" rtlCol="0" anchor="t">
            <a:spAutoFit/>
          </a:bodyPr>
          <a:lstStyle/>
          <a:p>
            <a:pPr marL="413385" lvl="1" indent="-207010" algn="l">
              <a:lnSpc>
                <a:spcPts val="2970"/>
              </a:lnSpc>
              <a:buFont typeface="Arial" panose="020B0604020202020204"/>
              <a:buChar char="•"/>
            </a:pPr>
            <a:r>
              <a:rPr lang="en-US" sz="1915" b="1">
                <a:solidFill>
                  <a:srgbClr val="08090D"/>
                </a:solidFill>
                <a:latin typeface="Arial Bold" panose="020B0802020202020204"/>
                <a:ea typeface="Arial Bold" panose="020B0802020202020204"/>
                <a:cs typeface="Arial Bold" panose="020B0802020202020204"/>
                <a:sym typeface="Arial Bold" panose="020B0802020202020204"/>
              </a:rPr>
              <a:t>Register: A green, clearly visible button to complete the process.</a:t>
            </a:r>
            <a:endParaRPr lang="en-US" sz="1915" b="1">
              <a:solidFill>
                <a:srgbClr val="08090D"/>
              </a:solidFill>
              <a:latin typeface="Arial Bold" panose="020B0802020202020204"/>
              <a:ea typeface="Arial Bold" panose="020B0802020202020204"/>
              <a:cs typeface="Arial Bold" panose="020B0802020202020204"/>
              <a:sym typeface="Arial Bold" panose="020B0802020202020204"/>
            </a:endParaRPr>
          </a:p>
          <a:p>
            <a:pPr algn="l">
              <a:lnSpc>
                <a:spcPts val="2970"/>
              </a:lnSpc>
            </a:pPr>
          </a:p>
          <a:p>
            <a:pPr marL="413385" lvl="1" indent="-207010" algn="l">
              <a:lnSpc>
                <a:spcPts val="2970"/>
              </a:lnSpc>
              <a:buFont typeface="Arial" panose="020B0604020202020204"/>
              <a:buChar char="•"/>
            </a:pPr>
            <a:r>
              <a:rPr lang="en-US" sz="1915" b="1">
                <a:solidFill>
                  <a:srgbClr val="08090D"/>
                </a:solidFill>
                <a:latin typeface="Arial Bold" panose="020B0802020202020204"/>
                <a:ea typeface="Arial Bold" panose="020B0802020202020204"/>
                <a:cs typeface="Arial Bold" panose="020B0802020202020204"/>
                <a:sym typeface="Arial Bold" panose="020B0802020202020204"/>
              </a:rPr>
              <a:t>Login Link: A subtle link for existing users to sign in</a:t>
            </a:r>
            <a:endParaRPr lang="en-US" sz="1915" b="1">
              <a:solidFill>
                <a:srgbClr val="08090D"/>
              </a:solidFill>
              <a:latin typeface="Arial Bold" panose="020B0802020202020204"/>
              <a:ea typeface="Arial Bold" panose="020B0802020202020204"/>
              <a:cs typeface="Arial Bold" panose="020B0802020202020204"/>
              <a:sym typeface="Arial Bold" panose="020B0802020202020204"/>
            </a:endParaRPr>
          </a:p>
          <a:p>
            <a:pPr algn="l">
              <a:lnSpc>
                <a:spcPts val="2970"/>
              </a:lnSpc>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7F2"/>
        </a:solidFill>
        <a:effectLst/>
      </p:bgPr>
    </p:bg>
    <p:spTree>
      <p:nvGrpSpPr>
        <p:cNvPr id="1" name=""/>
        <p:cNvGrpSpPr/>
        <p:nvPr/>
      </p:nvGrpSpPr>
      <p:grpSpPr>
        <a:xfrm>
          <a:off x="0" y="0"/>
          <a:ext cx="0" cy="0"/>
          <a:chOff x="0" y="0"/>
          <a:chExt cx="0" cy="0"/>
        </a:xfrm>
      </p:grpSpPr>
      <p:sp>
        <p:nvSpPr>
          <p:cNvPr id="2" name="Freeform 2"/>
          <p:cNvSpPr/>
          <p:nvPr/>
        </p:nvSpPr>
        <p:spPr>
          <a:xfrm rot="-269205">
            <a:off x="-1542539" y="-856901"/>
            <a:ext cx="21946526" cy="12636773"/>
          </a:xfrm>
          <a:custGeom>
            <a:avLst/>
            <a:gdLst/>
            <a:ahLst/>
            <a:cxnLst/>
            <a:rect l="l" t="t" r="r" b="b"/>
            <a:pathLst>
              <a:path w="21946526" h="12636773">
                <a:moveTo>
                  <a:pt x="0" y="0"/>
                </a:moveTo>
                <a:lnTo>
                  <a:pt x="21946526" y="0"/>
                </a:lnTo>
                <a:lnTo>
                  <a:pt x="21946526" y="12636773"/>
                </a:lnTo>
                <a:lnTo>
                  <a:pt x="0" y="12636773"/>
                </a:lnTo>
                <a:lnTo>
                  <a:pt x="0" y="0"/>
                </a:lnTo>
                <a:close/>
              </a:path>
            </a:pathLst>
          </a:custGeom>
          <a:blipFill>
            <a:blip r:embed="rId1"/>
            <a:stretch>
              <a:fillRect t="-18688" b="-11565"/>
            </a:stretch>
          </a:blipFill>
        </p:spPr>
      </p:sp>
      <p:sp>
        <p:nvSpPr>
          <p:cNvPr id="3" name="Freeform 3"/>
          <p:cNvSpPr/>
          <p:nvPr/>
        </p:nvSpPr>
        <p:spPr>
          <a:xfrm>
            <a:off x="13361690" y="-3593131"/>
            <a:ext cx="11663927" cy="9243662"/>
          </a:xfrm>
          <a:custGeom>
            <a:avLst/>
            <a:gdLst/>
            <a:ahLst/>
            <a:cxnLst/>
            <a:rect l="l" t="t" r="r" b="b"/>
            <a:pathLst>
              <a:path w="11663927" h="9243662">
                <a:moveTo>
                  <a:pt x="0" y="0"/>
                </a:moveTo>
                <a:lnTo>
                  <a:pt x="11663928" y="0"/>
                </a:lnTo>
                <a:lnTo>
                  <a:pt x="11663928" y="9243662"/>
                </a:lnTo>
                <a:lnTo>
                  <a:pt x="0" y="9243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5630516" y="3953123"/>
            <a:ext cx="5659536" cy="4114800"/>
          </a:xfrm>
          <a:custGeom>
            <a:avLst/>
            <a:gdLst/>
            <a:ahLst/>
            <a:cxnLst/>
            <a:rect l="l" t="t" r="r" b="b"/>
            <a:pathLst>
              <a:path w="5659536" h="4114800">
                <a:moveTo>
                  <a:pt x="0" y="0"/>
                </a:moveTo>
                <a:lnTo>
                  <a:pt x="5659536" y="0"/>
                </a:lnTo>
                <a:lnTo>
                  <a:pt x="56595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379846" y="6736638"/>
            <a:ext cx="10498910" cy="5043325"/>
          </a:xfrm>
          <a:custGeom>
            <a:avLst/>
            <a:gdLst/>
            <a:ahLst/>
            <a:cxnLst/>
            <a:rect l="l" t="t" r="r" b="b"/>
            <a:pathLst>
              <a:path w="10498910" h="5043325">
                <a:moveTo>
                  <a:pt x="0" y="0"/>
                </a:moveTo>
                <a:lnTo>
                  <a:pt x="10498910" y="0"/>
                </a:lnTo>
                <a:lnTo>
                  <a:pt x="10498910" y="5043324"/>
                </a:lnTo>
                <a:lnTo>
                  <a:pt x="0" y="50433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6" name="Group 6"/>
          <p:cNvGrpSpPr/>
          <p:nvPr/>
        </p:nvGrpSpPr>
        <p:grpSpPr>
          <a:xfrm rot="0">
            <a:off x="8044996" y="20888"/>
            <a:ext cx="4515830" cy="1474055"/>
            <a:chOff x="0" y="0"/>
            <a:chExt cx="1070964" cy="349584"/>
          </a:xfrm>
        </p:grpSpPr>
        <p:sp>
          <p:nvSpPr>
            <p:cNvPr id="7" name="Freeform 7"/>
            <p:cNvSpPr/>
            <p:nvPr/>
          </p:nvSpPr>
          <p:spPr>
            <a:xfrm>
              <a:off x="0" y="0"/>
              <a:ext cx="1070964" cy="349584"/>
            </a:xfrm>
            <a:custGeom>
              <a:avLst/>
              <a:gdLst/>
              <a:ahLst/>
              <a:cxnLst/>
              <a:rect l="l" t="t" r="r" b="b"/>
              <a:pathLst>
                <a:path w="1070964" h="349584">
                  <a:moveTo>
                    <a:pt x="0" y="0"/>
                  </a:moveTo>
                  <a:lnTo>
                    <a:pt x="1070964" y="0"/>
                  </a:lnTo>
                  <a:lnTo>
                    <a:pt x="1070964" y="349584"/>
                  </a:lnTo>
                  <a:lnTo>
                    <a:pt x="0" y="349584"/>
                  </a:lnTo>
                  <a:close/>
                </a:path>
              </a:pathLst>
            </a:custGeom>
            <a:solidFill>
              <a:srgbClr val="1E545D"/>
            </a:solidFill>
          </p:spPr>
        </p:sp>
        <p:sp>
          <p:nvSpPr>
            <p:cNvPr id="8" name="TextBox 8"/>
            <p:cNvSpPr txBox="1"/>
            <p:nvPr/>
          </p:nvSpPr>
          <p:spPr>
            <a:xfrm>
              <a:off x="0" y="19050"/>
              <a:ext cx="1070964" cy="330534"/>
            </a:xfrm>
            <a:prstGeom prst="rect">
              <a:avLst/>
            </a:prstGeom>
          </p:spPr>
          <p:txBody>
            <a:bodyPr lIns="50800" tIns="50800" rIns="50800" bIns="50800" rtlCol="0" anchor="ctr"/>
            <a:lstStyle/>
            <a:p>
              <a:pPr algn="ctr">
                <a:lnSpc>
                  <a:spcPts val="1385"/>
                </a:lnSpc>
              </a:pPr>
            </a:p>
          </p:txBody>
        </p:sp>
      </p:grpSp>
      <p:grpSp>
        <p:nvGrpSpPr>
          <p:cNvPr id="9" name="Group 9"/>
          <p:cNvGrpSpPr/>
          <p:nvPr/>
        </p:nvGrpSpPr>
        <p:grpSpPr>
          <a:xfrm rot="0">
            <a:off x="3620463" y="0"/>
            <a:ext cx="4755343" cy="1494942"/>
            <a:chOff x="0" y="0"/>
            <a:chExt cx="1127767" cy="354537"/>
          </a:xfrm>
        </p:grpSpPr>
        <p:sp>
          <p:nvSpPr>
            <p:cNvPr id="10" name="Freeform 10"/>
            <p:cNvSpPr/>
            <p:nvPr/>
          </p:nvSpPr>
          <p:spPr>
            <a:xfrm>
              <a:off x="0" y="0"/>
              <a:ext cx="1127767" cy="354537"/>
            </a:xfrm>
            <a:custGeom>
              <a:avLst/>
              <a:gdLst/>
              <a:ahLst/>
              <a:cxnLst/>
              <a:rect l="l" t="t" r="r" b="b"/>
              <a:pathLst>
                <a:path w="1127767" h="354537">
                  <a:moveTo>
                    <a:pt x="0" y="0"/>
                  </a:moveTo>
                  <a:lnTo>
                    <a:pt x="1127767" y="0"/>
                  </a:lnTo>
                  <a:lnTo>
                    <a:pt x="1127767" y="354537"/>
                  </a:lnTo>
                  <a:lnTo>
                    <a:pt x="0" y="354537"/>
                  </a:lnTo>
                  <a:close/>
                </a:path>
              </a:pathLst>
            </a:custGeom>
            <a:solidFill>
              <a:srgbClr val="FBBB39"/>
            </a:solidFill>
          </p:spPr>
        </p:sp>
        <p:sp>
          <p:nvSpPr>
            <p:cNvPr id="11" name="TextBox 11"/>
            <p:cNvSpPr txBox="1"/>
            <p:nvPr/>
          </p:nvSpPr>
          <p:spPr>
            <a:xfrm>
              <a:off x="0" y="19050"/>
              <a:ext cx="1127767" cy="335487"/>
            </a:xfrm>
            <a:prstGeom prst="rect">
              <a:avLst/>
            </a:prstGeom>
          </p:spPr>
          <p:txBody>
            <a:bodyPr lIns="50800" tIns="50800" rIns="50800" bIns="50800" rtlCol="0" anchor="ctr"/>
            <a:lstStyle/>
            <a:p>
              <a:pPr algn="ctr">
                <a:lnSpc>
                  <a:spcPts val="1385"/>
                </a:lnSpc>
              </a:pPr>
            </a:p>
          </p:txBody>
        </p:sp>
      </p:grpSp>
      <p:sp>
        <p:nvSpPr>
          <p:cNvPr id="12" name="TextBox 12"/>
          <p:cNvSpPr txBox="1"/>
          <p:nvPr/>
        </p:nvSpPr>
        <p:spPr>
          <a:xfrm>
            <a:off x="1028700" y="78038"/>
            <a:ext cx="14146277" cy="1416905"/>
          </a:xfrm>
          <a:prstGeom prst="rect">
            <a:avLst/>
          </a:prstGeom>
        </p:spPr>
        <p:txBody>
          <a:bodyPr lIns="0" tIns="0" rIns="0" bIns="0" rtlCol="0" anchor="t">
            <a:spAutoFit/>
          </a:bodyPr>
          <a:lstStyle/>
          <a:p>
            <a:pPr algn="ctr">
              <a:lnSpc>
                <a:spcPts val="11050"/>
              </a:lnSpc>
            </a:pPr>
            <a:r>
              <a:rPr lang="en-US" sz="9695" spc="707">
                <a:solidFill>
                  <a:srgbClr val="000000"/>
                </a:solidFill>
                <a:latin typeface="DM Serif Display"/>
                <a:ea typeface="DM Serif Display"/>
                <a:cs typeface="DM Serif Display"/>
                <a:sym typeface="DM Serif Display"/>
              </a:rPr>
              <a:t>Login Page</a:t>
            </a:r>
            <a:endParaRPr lang="en-US" sz="9695" spc="707">
              <a:solidFill>
                <a:srgbClr val="000000"/>
              </a:solidFill>
              <a:latin typeface="DM Serif Display"/>
              <a:ea typeface="DM Serif Display"/>
              <a:cs typeface="DM Serif Display"/>
              <a:sym typeface="DM Serif Display"/>
            </a:endParaRPr>
          </a:p>
        </p:txBody>
      </p:sp>
      <p:sp>
        <p:nvSpPr>
          <p:cNvPr id="13" name="Freeform 13"/>
          <p:cNvSpPr/>
          <p:nvPr/>
        </p:nvSpPr>
        <p:spPr>
          <a:xfrm>
            <a:off x="9784079" y="1494942"/>
            <a:ext cx="7155222" cy="7446058"/>
          </a:xfrm>
          <a:custGeom>
            <a:avLst/>
            <a:gdLst/>
            <a:ahLst/>
            <a:cxnLst/>
            <a:rect l="l" t="t" r="r" b="b"/>
            <a:pathLst>
              <a:path w="7155222" h="7446058">
                <a:moveTo>
                  <a:pt x="0" y="0"/>
                </a:moveTo>
                <a:lnTo>
                  <a:pt x="7155223" y="0"/>
                </a:lnTo>
                <a:lnTo>
                  <a:pt x="7155223" y="7446058"/>
                </a:lnTo>
                <a:lnTo>
                  <a:pt x="0" y="7446058"/>
                </a:lnTo>
                <a:lnTo>
                  <a:pt x="0" y="0"/>
                </a:lnTo>
                <a:close/>
              </a:path>
            </a:pathLst>
          </a:custGeom>
          <a:blipFill>
            <a:blip r:embed="rId8"/>
            <a:stretch>
              <a:fillRect l="-4305" t="-64226" r="-4532" b="-68188"/>
            </a:stretch>
          </a:blipFill>
        </p:spPr>
      </p:sp>
      <p:grpSp>
        <p:nvGrpSpPr>
          <p:cNvPr id="14" name="Group 14"/>
          <p:cNvGrpSpPr/>
          <p:nvPr/>
        </p:nvGrpSpPr>
        <p:grpSpPr>
          <a:xfrm rot="0">
            <a:off x="0" y="2019300"/>
            <a:ext cx="7974096" cy="6718466"/>
            <a:chOff x="0" y="0"/>
            <a:chExt cx="2100173" cy="1769473"/>
          </a:xfrm>
        </p:grpSpPr>
        <p:sp>
          <p:nvSpPr>
            <p:cNvPr id="15" name="Freeform 15"/>
            <p:cNvSpPr/>
            <p:nvPr/>
          </p:nvSpPr>
          <p:spPr>
            <a:xfrm>
              <a:off x="0" y="0"/>
              <a:ext cx="2100173" cy="1769473"/>
            </a:xfrm>
            <a:custGeom>
              <a:avLst/>
              <a:gdLst/>
              <a:ahLst/>
              <a:cxnLst/>
              <a:rect l="l" t="t" r="r" b="b"/>
              <a:pathLst>
                <a:path w="2100173" h="1769473">
                  <a:moveTo>
                    <a:pt x="44661" y="0"/>
                  </a:moveTo>
                  <a:lnTo>
                    <a:pt x="2055513" y="0"/>
                  </a:lnTo>
                  <a:cubicBezTo>
                    <a:pt x="2067358" y="0"/>
                    <a:pt x="2078717" y="4705"/>
                    <a:pt x="2087093" y="13081"/>
                  </a:cubicBezTo>
                  <a:cubicBezTo>
                    <a:pt x="2095468" y="21456"/>
                    <a:pt x="2100173" y="32816"/>
                    <a:pt x="2100173" y="44661"/>
                  </a:cubicBezTo>
                  <a:lnTo>
                    <a:pt x="2100173" y="1724812"/>
                  </a:lnTo>
                  <a:cubicBezTo>
                    <a:pt x="2100173" y="1736657"/>
                    <a:pt x="2095468" y="1748016"/>
                    <a:pt x="2087093" y="1756392"/>
                  </a:cubicBezTo>
                  <a:cubicBezTo>
                    <a:pt x="2078717" y="1764767"/>
                    <a:pt x="2067358" y="1769473"/>
                    <a:pt x="2055513" y="1769473"/>
                  </a:cubicBezTo>
                  <a:lnTo>
                    <a:pt x="44661" y="1769473"/>
                  </a:lnTo>
                  <a:cubicBezTo>
                    <a:pt x="32816" y="1769473"/>
                    <a:pt x="21456" y="1764767"/>
                    <a:pt x="13081" y="1756392"/>
                  </a:cubicBezTo>
                  <a:cubicBezTo>
                    <a:pt x="4705" y="1748016"/>
                    <a:pt x="0" y="1736657"/>
                    <a:pt x="0" y="1724812"/>
                  </a:cubicBezTo>
                  <a:lnTo>
                    <a:pt x="0" y="44661"/>
                  </a:lnTo>
                  <a:cubicBezTo>
                    <a:pt x="0" y="32816"/>
                    <a:pt x="4705" y="21456"/>
                    <a:pt x="13081" y="13081"/>
                  </a:cubicBezTo>
                  <a:cubicBezTo>
                    <a:pt x="21456" y="4705"/>
                    <a:pt x="32816" y="0"/>
                    <a:pt x="44661" y="0"/>
                  </a:cubicBezTo>
                  <a:close/>
                </a:path>
              </a:pathLst>
            </a:custGeom>
            <a:solidFill>
              <a:srgbClr val="CF4432">
                <a:alpha val="76863"/>
              </a:srgbClr>
            </a:solidFill>
          </p:spPr>
        </p:sp>
        <p:sp>
          <p:nvSpPr>
            <p:cNvPr id="16" name="TextBox 16"/>
            <p:cNvSpPr txBox="1"/>
            <p:nvPr/>
          </p:nvSpPr>
          <p:spPr>
            <a:xfrm>
              <a:off x="0" y="19050"/>
              <a:ext cx="2100173" cy="1750423"/>
            </a:xfrm>
            <a:prstGeom prst="rect">
              <a:avLst/>
            </a:prstGeom>
          </p:spPr>
          <p:txBody>
            <a:bodyPr lIns="50800" tIns="50800" rIns="50800" bIns="50800" rtlCol="0" anchor="ctr"/>
            <a:lstStyle/>
            <a:p>
              <a:pPr algn="ctr">
                <a:lnSpc>
                  <a:spcPts val="1385"/>
                </a:lnSpc>
              </a:pPr>
            </a:p>
          </p:txBody>
        </p:sp>
      </p:grpSp>
      <p:sp>
        <p:nvSpPr>
          <p:cNvPr id="17" name="TextBox 17"/>
          <p:cNvSpPr txBox="1"/>
          <p:nvPr/>
        </p:nvSpPr>
        <p:spPr>
          <a:xfrm>
            <a:off x="51866" y="2113671"/>
            <a:ext cx="7922230" cy="3377492"/>
          </a:xfrm>
          <a:prstGeom prst="rect">
            <a:avLst/>
          </a:prstGeom>
        </p:spPr>
        <p:txBody>
          <a:bodyPr lIns="0" tIns="0" rIns="0" bIns="0" rtlCol="0" anchor="t">
            <a:spAutoFit/>
          </a:bodyPr>
          <a:lstStyle/>
          <a:p>
            <a:pPr algn="just">
              <a:lnSpc>
                <a:spcPts val="3530"/>
              </a:lnSpc>
            </a:pPr>
            <a:r>
              <a:rPr lang="en-US" sz="2280" b="1">
                <a:solidFill>
                  <a:srgbClr val="141519"/>
                </a:solidFill>
                <a:latin typeface="Arial Bold" panose="020B0802020202020204"/>
                <a:ea typeface="Arial Bold" panose="020B0802020202020204"/>
                <a:cs typeface="Arial Bold" panose="020B0802020202020204"/>
                <a:sym typeface="Arial Bold" panose="020B0802020202020204"/>
              </a:rPr>
              <a:t>Actionable Options:</a:t>
            </a:r>
            <a:endParaRPr lang="en-US" sz="2280" b="1">
              <a:solidFill>
                <a:srgbClr val="141519"/>
              </a:solidFill>
              <a:latin typeface="Arial Bold" panose="020B0802020202020204"/>
              <a:ea typeface="Arial Bold" panose="020B0802020202020204"/>
              <a:cs typeface="Arial Bold" panose="020B0802020202020204"/>
              <a:sym typeface="Arial Bold" panose="020B0802020202020204"/>
            </a:endParaRPr>
          </a:p>
          <a:p>
            <a:pPr marL="427990" lvl="1" indent="-213995" algn="just">
              <a:lnSpc>
                <a:spcPts val="3075"/>
              </a:lnSpc>
              <a:buFont typeface="Arial" panose="020B0604020202020204"/>
              <a:buChar char="•"/>
            </a:pPr>
            <a:r>
              <a:rPr lang="en-US" sz="1980">
                <a:solidFill>
                  <a:srgbClr val="141519"/>
                </a:solidFill>
                <a:latin typeface="Arial" panose="020B0604020202020204"/>
                <a:ea typeface="Arial" panose="020B0604020202020204"/>
                <a:cs typeface="Arial" panose="020B0604020202020204"/>
                <a:sym typeface="Arial" panose="020B0604020202020204"/>
              </a:rPr>
              <a:t>My Reviews: View and manage product/service reviews.</a:t>
            </a:r>
            <a:endParaRPr lang="en-US" sz="1980">
              <a:solidFill>
                <a:srgbClr val="141519"/>
              </a:solidFill>
              <a:latin typeface="Arial" panose="020B0604020202020204"/>
              <a:ea typeface="Arial" panose="020B0604020202020204"/>
              <a:cs typeface="Arial" panose="020B0604020202020204"/>
              <a:sym typeface="Arial" panose="020B0604020202020204"/>
            </a:endParaRPr>
          </a:p>
          <a:p>
            <a:pPr marL="427990" lvl="1" indent="-213995" algn="just">
              <a:lnSpc>
                <a:spcPts val="3075"/>
              </a:lnSpc>
              <a:buFont typeface="Arial" panose="020B0604020202020204"/>
              <a:buChar char="•"/>
            </a:pPr>
            <a:r>
              <a:rPr lang="en-US" sz="1980">
                <a:solidFill>
                  <a:srgbClr val="141519"/>
                </a:solidFill>
                <a:latin typeface="Arial" panose="020B0604020202020204"/>
                <a:ea typeface="Arial" panose="020B0604020202020204"/>
                <a:cs typeface="Arial" panose="020B0604020202020204"/>
                <a:sym typeface="Arial" panose="020B0604020202020204"/>
              </a:rPr>
              <a:t>Account Settings: Update account preferences and credentials.</a:t>
            </a:r>
            <a:endParaRPr lang="en-US" sz="1980">
              <a:solidFill>
                <a:srgbClr val="141519"/>
              </a:solidFill>
              <a:latin typeface="Arial" panose="020B0604020202020204"/>
              <a:ea typeface="Arial" panose="020B0604020202020204"/>
              <a:cs typeface="Arial" panose="020B0604020202020204"/>
              <a:sym typeface="Arial" panose="020B0604020202020204"/>
            </a:endParaRPr>
          </a:p>
          <a:p>
            <a:pPr marL="427990" lvl="1" indent="-213995" algn="just">
              <a:lnSpc>
                <a:spcPts val="3075"/>
              </a:lnSpc>
              <a:buFont typeface="Arial" panose="020B0604020202020204"/>
              <a:buChar char="•"/>
            </a:pPr>
            <a:r>
              <a:rPr lang="en-US" sz="1980">
                <a:solidFill>
                  <a:srgbClr val="141519"/>
                </a:solidFill>
                <a:latin typeface="Arial" panose="020B0604020202020204"/>
                <a:ea typeface="Arial" panose="020B0604020202020204"/>
                <a:cs typeface="Arial" panose="020B0604020202020204"/>
                <a:sym typeface="Arial" panose="020B0604020202020204"/>
              </a:rPr>
              <a:t>Personal </a:t>
            </a:r>
            <a:endParaRPr lang="en-US" sz="1980">
              <a:solidFill>
                <a:srgbClr val="141519"/>
              </a:solidFill>
              <a:latin typeface="Arial" panose="020B0604020202020204"/>
              <a:ea typeface="Arial" panose="020B0604020202020204"/>
              <a:cs typeface="Arial" panose="020B0604020202020204"/>
              <a:sym typeface="Arial" panose="020B0604020202020204"/>
            </a:endParaRPr>
          </a:p>
          <a:p>
            <a:pPr marL="427990" lvl="1" indent="-213995" algn="just">
              <a:lnSpc>
                <a:spcPts val="3075"/>
              </a:lnSpc>
              <a:buFont typeface="Arial" panose="020B0604020202020204"/>
              <a:buChar char="•"/>
            </a:pPr>
            <a:r>
              <a:rPr lang="en-US" sz="1980">
                <a:solidFill>
                  <a:srgbClr val="141519"/>
                </a:solidFill>
                <a:latin typeface="Arial" panose="020B0604020202020204"/>
                <a:ea typeface="Arial" panose="020B0604020202020204"/>
                <a:cs typeface="Arial" panose="020B0604020202020204"/>
                <a:sym typeface="Arial" panose="020B0604020202020204"/>
              </a:rPr>
              <a:t>Information: Edit personal details like name, address, etc.</a:t>
            </a:r>
            <a:endParaRPr lang="en-US" sz="1980">
              <a:solidFill>
                <a:srgbClr val="141519"/>
              </a:solidFill>
              <a:latin typeface="Arial" panose="020B0604020202020204"/>
              <a:ea typeface="Arial" panose="020B0604020202020204"/>
              <a:cs typeface="Arial" panose="020B0604020202020204"/>
              <a:sym typeface="Arial" panose="020B0604020202020204"/>
            </a:endParaRPr>
          </a:p>
          <a:p>
            <a:pPr marL="427990" lvl="1" indent="-213995" algn="just">
              <a:lnSpc>
                <a:spcPts val="3075"/>
              </a:lnSpc>
              <a:buFont typeface="Arial" panose="020B0604020202020204"/>
              <a:buChar char="•"/>
            </a:pPr>
            <a:r>
              <a:rPr lang="en-US" sz="1980">
                <a:solidFill>
                  <a:srgbClr val="141519"/>
                </a:solidFill>
                <a:latin typeface="Arial" panose="020B0604020202020204"/>
                <a:ea typeface="Arial" panose="020B0604020202020204"/>
                <a:cs typeface="Arial" panose="020B0604020202020204"/>
                <a:sym typeface="Arial" panose="020B0604020202020204"/>
              </a:rPr>
              <a:t>Fingerprint Settings: Enhance security with biometric login options.</a:t>
            </a:r>
            <a:endParaRPr lang="en-US" sz="1980">
              <a:solidFill>
                <a:srgbClr val="141519"/>
              </a:solidFill>
              <a:latin typeface="Arial" panose="020B0604020202020204"/>
              <a:ea typeface="Arial" panose="020B0604020202020204"/>
              <a:cs typeface="Arial" panose="020B0604020202020204"/>
              <a:sym typeface="Arial" panose="020B0604020202020204"/>
            </a:endParaRPr>
          </a:p>
          <a:p>
            <a:pPr marL="427990" lvl="1" indent="-213995" algn="just">
              <a:lnSpc>
                <a:spcPts val="3075"/>
              </a:lnSpc>
              <a:buFont typeface="Arial" panose="020B0604020202020204"/>
              <a:buChar char="•"/>
            </a:pPr>
            <a:r>
              <a:rPr lang="en-US" sz="1980">
                <a:solidFill>
                  <a:srgbClr val="141519"/>
                </a:solidFill>
                <a:latin typeface="Arial" panose="020B0604020202020204"/>
                <a:ea typeface="Arial" panose="020B0604020202020204"/>
                <a:cs typeface="Arial" panose="020B0604020202020204"/>
                <a:sym typeface="Arial" panose="020B0604020202020204"/>
              </a:rPr>
              <a:t>Log Out: Quick option to securely exit the account.</a:t>
            </a:r>
            <a:endParaRPr lang="en-US" sz="1980">
              <a:solidFill>
                <a:srgbClr val="141519"/>
              </a:solidFill>
              <a:latin typeface="Arial" panose="020B0604020202020204"/>
              <a:ea typeface="Arial" panose="020B0604020202020204"/>
              <a:cs typeface="Arial" panose="020B0604020202020204"/>
              <a:sym typeface="Arial" panose="020B0604020202020204"/>
            </a:endParaRPr>
          </a:p>
          <a:p>
            <a:pPr algn="just">
              <a:lnSpc>
                <a:spcPts val="2310"/>
              </a:lnSpc>
            </a:pPr>
          </a:p>
          <a:p>
            <a:pPr algn="just">
              <a:lnSpc>
                <a:spcPts val="2310"/>
              </a:lnSpc>
            </a:pPr>
          </a:p>
        </p:txBody>
      </p:sp>
      <p:sp>
        <p:nvSpPr>
          <p:cNvPr id="18" name="TextBox 18"/>
          <p:cNvSpPr txBox="1"/>
          <p:nvPr/>
        </p:nvSpPr>
        <p:spPr>
          <a:xfrm>
            <a:off x="202243" y="5386388"/>
            <a:ext cx="6836440" cy="2060677"/>
          </a:xfrm>
          <a:prstGeom prst="rect">
            <a:avLst/>
          </a:prstGeom>
        </p:spPr>
        <p:txBody>
          <a:bodyPr lIns="0" tIns="0" rIns="0" bIns="0" rtlCol="0" anchor="t">
            <a:spAutoFit/>
          </a:bodyPr>
          <a:lstStyle/>
          <a:p>
            <a:pPr algn="just">
              <a:lnSpc>
                <a:spcPts val="3045"/>
              </a:lnSpc>
            </a:pPr>
            <a:r>
              <a:rPr lang="en-US" sz="1965" b="1">
                <a:solidFill>
                  <a:srgbClr val="141519"/>
                </a:solidFill>
                <a:latin typeface="Arial Bold" panose="020B0802020202020204"/>
                <a:ea typeface="Arial Bold" panose="020B0802020202020204"/>
                <a:cs typeface="Arial Bold" panose="020B0802020202020204"/>
                <a:sym typeface="Arial Bold" panose="020B0802020202020204"/>
              </a:rPr>
              <a:t>Action Buttons:</a:t>
            </a:r>
            <a:endParaRPr lang="en-US" sz="1965" b="1">
              <a:solidFill>
                <a:srgbClr val="141519"/>
              </a:solidFill>
              <a:latin typeface="Arial Bold" panose="020B0802020202020204"/>
              <a:ea typeface="Arial Bold" panose="020B0802020202020204"/>
              <a:cs typeface="Arial Bold" panose="020B0802020202020204"/>
              <a:sym typeface="Arial Bold" panose="020B0802020202020204"/>
            </a:endParaRPr>
          </a:p>
          <a:p>
            <a:pPr marL="424815" lvl="1" indent="-212090" algn="just">
              <a:lnSpc>
                <a:spcPts val="3045"/>
              </a:lnSpc>
              <a:buFont typeface="Arial" panose="020B0604020202020204"/>
              <a:buChar char="•"/>
            </a:pPr>
            <a:r>
              <a:rPr lang="en-US" sz="1965">
                <a:solidFill>
                  <a:srgbClr val="141519"/>
                </a:solidFill>
                <a:latin typeface="Arial" panose="020B0604020202020204"/>
                <a:ea typeface="Arial" panose="020B0604020202020204"/>
                <a:cs typeface="Arial" panose="020B0604020202020204"/>
                <a:sym typeface="Arial" panose="020B0604020202020204"/>
              </a:rPr>
              <a:t>Sign In Button: Green, bold, and easily clickable for user login.</a:t>
            </a:r>
            <a:endParaRPr lang="en-US" sz="1965">
              <a:solidFill>
                <a:srgbClr val="141519"/>
              </a:solidFill>
              <a:latin typeface="Arial" panose="020B0604020202020204"/>
              <a:ea typeface="Arial" panose="020B0604020202020204"/>
              <a:cs typeface="Arial" panose="020B0604020202020204"/>
              <a:sym typeface="Arial" panose="020B0604020202020204"/>
            </a:endParaRPr>
          </a:p>
          <a:p>
            <a:pPr algn="just">
              <a:lnSpc>
                <a:spcPts val="3045"/>
              </a:lnSpc>
            </a:pPr>
          </a:p>
          <a:p>
            <a:pPr algn="just">
              <a:lnSpc>
                <a:spcPts val="1990"/>
              </a:lnSpc>
            </a:pPr>
          </a:p>
          <a:p>
            <a:pPr algn="just">
              <a:lnSpc>
                <a:spcPts val="1990"/>
              </a:lnSpc>
            </a:pPr>
          </a:p>
        </p:txBody>
      </p:sp>
      <p:sp>
        <p:nvSpPr>
          <p:cNvPr id="19" name="TextBox 19"/>
          <p:cNvSpPr txBox="1"/>
          <p:nvPr/>
        </p:nvSpPr>
        <p:spPr>
          <a:xfrm>
            <a:off x="202243" y="6612813"/>
            <a:ext cx="7078126" cy="2124954"/>
          </a:xfrm>
          <a:prstGeom prst="rect">
            <a:avLst/>
          </a:prstGeom>
        </p:spPr>
        <p:txBody>
          <a:bodyPr lIns="0" tIns="0" rIns="0" bIns="0" rtlCol="0" anchor="t">
            <a:spAutoFit/>
          </a:bodyPr>
          <a:lstStyle/>
          <a:p>
            <a:pPr algn="just">
              <a:lnSpc>
                <a:spcPts val="3580"/>
              </a:lnSpc>
            </a:pPr>
            <a:r>
              <a:rPr lang="en-US" sz="2310" b="1">
                <a:solidFill>
                  <a:srgbClr val="141519"/>
                </a:solidFill>
                <a:latin typeface="Arial Bold" panose="020B0802020202020204"/>
                <a:ea typeface="Arial Bold" panose="020B0802020202020204"/>
                <a:cs typeface="Arial Bold" panose="020B0802020202020204"/>
                <a:sym typeface="Arial Bold" panose="020B0802020202020204"/>
              </a:rPr>
              <a:t>Support for New Users:</a:t>
            </a:r>
            <a:endParaRPr lang="en-US" sz="2310" b="1">
              <a:solidFill>
                <a:srgbClr val="141519"/>
              </a:solidFill>
              <a:latin typeface="Arial Bold" panose="020B0802020202020204"/>
              <a:ea typeface="Arial Bold" panose="020B0802020202020204"/>
              <a:cs typeface="Arial Bold" panose="020B0802020202020204"/>
              <a:sym typeface="Arial Bold" panose="020B0802020202020204"/>
            </a:endParaRPr>
          </a:p>
          <a:p>
            <a:pPr marL="498475" lvl="1" indent="-248920" algn="just">
              <a:lnSpc>
                <a:spcPts val="3580"/>
              </a:lnSpc>
              <a:buFont typeface="Arial" panose="020B0604020202020204"/>
              <a:buChar char="•"/>
            </a:pPr>
            <a:r>
              <a:rPr lang="en-US" sz="2310">
                <a:solidFill>
                  <a:srgbClr val="141519"/>
                </a:solidFill>
                <a:latin typeface="Arial" panose="020B0604020202020204"/>
                <a:ea typeface="Arial" panose="020B0604020202020204"/>
                <a:cs typeface="Arial" panose="020B0604020202020204"/>
                <a:sym typeface="Arial" panose="020B0604020202020204"/>
              </a:rPr>
              <a:t>Text:</a:t>
            </a:r>
            <a:r>
              <a:rPr lang="en-US" sz="2310">
                <a:solidFill>
                  <a:srgbClr val="141519"/>
                </a:solidFill>
                <a:latin typeface="Arial" panose="020B0604020202020204"/>
                <a:ea typeface="Arial" panose="020B0604020202020204"/>
                <a:cs typeface="Arial" panose="020B0604020202020204"/>
                <a:sym typeface="Arial" panose="020B0604020202020204"/>
              </a:rPr>
              <a:t> “Not yet registered?”</a:t>
            </a:r>
            <a:endParaRPr lang="en-US" sz="2310">
              <a:solidFill>
                <a:srgbClr val="141519"/>
              </a:solidFill>
              <a:latin typeface="Arial" panose="020B0604020202020204"/>
              <a:ea typeface="Arial" panose="020B0604020202020204"/>
              <a:cs typeface="Arial" panose="020B0604020202020204"/>
              <a:sym typeface="Arial" panose="020B0604020202020204"/>
            </a:endParaRPr>
          </a:p>
          <a:p>
            <a:pPr marL="498475" lvl="1" indent="-248920" algn="just">
              <a:lnSpc>
                <a:spcPts val="3580"/>
              </a:lnSpc>
              <a:buFont typeface="Arial" panose="020B0604020202020204"/>
              <a:buChar char="•"/>
            </a:pPr>
            <a:r>
              <a:rPr lang="en-US" sz="2310">
                <a:solidFill>
                  <a:srgbClr val="141519"/>
                </a:solidFill>
                <a:latin typeface="Arial" panose="020B0604020202020204"/>
                <a:ea typeface="Arial" panose="020B0604020202020204"/>
                <a:cs typeface="Arial" panose="020B0604020202020204"/>
                <a:sym typeface="Arial" panose="020B0604020202020204"/>
              </a:rPr>
              <a:t>A clickable Register Link redirects new users to the registration page.</a:t>
            </a:r>
            <a:endParaRPr lang="en-US" sz="2310">
              <a:solidFill>
                <a:srgbClr val="141519"/>
              </a:solidFill>
              <a:latin typeface="Arial" panose="020B0604020202020204"/>
              <a:ea typeface="Arial" panose="020B0604020202020204"/>
              <a:cs typeface="Arial" panose="020B0604020202020204"/>
              <a:sym typeface="Arial" panose="020B0604020202020204"/>
            </a:endParaRPr>
          </a:p>
          <a:p>
            <a:pPr algn="just">
              <a:lnSpc>
                <a:spcPts val="2340"/>
              </a:lnSpc>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F4432"/>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0" y="-182880"/>
            <a:ext cx="18288000" cy="12184380"/>
          </a:xfrm>
          <a:custGeom>
            <a:avLst/>
            <a:gdLst/>
            <a:ahLst/>
            <a:cxnLst/>
            <a:rect l="l" t="t" r="r" b="b"/>
            <a:pathLst>
              <a:path w="18288000" h="12184380">
                <a:moveTo>
                  <a:pt x="0" y="0"/>
                </a:moveTo>
                <a:lnTo>
                  <a:pt x="18288000" y="0"/>
                </a:lnTo>
                <a:lnTo>
                  <a:pt x="18288000" y="12184380"/>
                </a:lnTo>
                <a:lnTo>
                  <a:pt x="0" y="12184380"/>
                </a:lnTo>
                <a:lnTo>
                  <a:pt x="0" y="0"/>
                </a:lnTo>
                <a:close/>
              </a:path>
            </a:pathLst>
          </a:custGeom>
          <a:blipFill>
            <a:blip r:embed="rId3"/>
            <a:stretch>
              <a:fillRect l="-40177" t="-40177" r="-40177" b="-40177"/>
            </a:stretch>
          </a:blipFill>
        </p:spPr>
      </p:sp>
      <p:grpSp>
        <p:nvGrpSpPr>
          <p:cNvPr id="4" name="Group 4"/>
          <p:cNvGrpSpPr/>
          <p:nvPr/>
        </p:nvGrpSpPr>
        <p:grpSpPr>
          <a:xfrm rot="0">
            <a:off x="1324347" y="4933857"/>
            <a:ext cx="6193463" cy="4090818"/>
            <a:chOff x="0" y="0"/>
            <a:chExt cx="1631200" cy="1077417"/>
          </a:xfrm>
        </p:grpSpPr>
        <p:sp>
          <p:nvSpPr>
            <p:cNvPr id="5" name="Freeform 5"/>
            <p:cNvSpPr/>
            <p:nvPr/>
          </p:nvSpPr>
          <p:spPr>
            <a:xfrm>
              <a:off x="0" y="0"/>
              <a:ext cx="1631200" cy="1077417"/>
            </a:xfrm>
            <a:custGeom>
              <a:avLst/>
              <a:gdLst/>
              <a:ahLst/>
              <a:cxnLst/>
              <a:rect l="l" t="t" r="r" b="b"/>
              <a:pathLst>
                <a:path w="1631200" h="1077417">
                  <a:moveTo>
                    <a:pt x="0" y="0"/>
                  </a:moveTo>
                  <a:lnTo>
                    <a:pt x="1631200" y="0"/>
                  </a:lnTo>
                  <a:lnTo>
                    <a:pt x="1631200" y="1077417"/>
                  </a:lnTo>
                  <a:lnTo>
                    <a:pt x="0" y="1077417"/>
                  </a:lnTo>
                  <a:close/>
                </a:path>
              </a:pathLst>
            </a:custGeom>
            <a:solidFill>
              <a:srgbClr val="D5D0C2"/>
            </a:solidFill>
          </p:spPr>
        </p:sp>
        <p:sp>
          <p:nvSpPr>
            <p:cNvPr id="6" name="TextBox 6"/>
            <p:cNvSpPr txBox="1"/>
            <p:nvPr/>
          </p:nvSpPr>
          <p:spPr>
            <a:xfrm>
              <a:off x="0" y="19050"/>
              <a:ext cx="1631200" cy="1058367"/>
            </a:xfrm>
            <a:prstGeom prst="rect">
              <a:avLst/>
            </a:prstGeom>
          </p:spPr>
          <p:txBody>
            <a:bodyPr lIns="50800" tIns="50800" rIns="50800" bIns="50800" rtlCol="0" anchor="ctr"/>
            <a:lstStyle/>
            <a:p>
              <a:pPr algn="ctr">
                <a:lnSpc>
                  <a:spcPts val="1385"/>
                </a:lnSpc>
              </a:pPr>
            </a:p>
          </p:txBody>
        </p:sp>
      </p:grpSp>
      <p:sp>
        <p:nvSpPr>
          <p:cNvPr id="7" name="Freeform 7"/>
          <p:cNvSpPr/>
          <p:nvPr/>
        </p:nvSpPr>
        <p:spPr>
          <a:xfrm>
            <a:off x="13237755" y="1348998"/>
            <a:ext cx="3792604" cy="8428009"/>
          </a:xfrm>
          <a:custGeom>
            <a:avLst/>
            <a:gdLst/>
            <a:ahLst/>
            <a:cxnLst/>
            <a:rect l="l" t="t" r="r" b="b"/>
            <a:pathLst>
              <a:path w="3792604" h="8428009">
                <a:moveTo>
                  <a:pt x="0" y="0"/>
                </a:moveTo>
                <a:lnTo>
                  <a:pt x="3792604" y="0"/>
                </a:lnTo>
                <a:lnTo>
                  <a:pt x="3792604" y="8428008"/>
                </a:lnTo>
                <a:lnTo>
                  <a:pt x="0" y="8428008"/>
                </a:lnTo>
                <a:lnTo>
                  <a:pt x="0" y="0"/>
                </a:lnTo>
                <a:close/>
              </a:path>
            </a:pathLst>
          </a:custGeom>
          <a:blipFill>
            <a:blip r:embed="rId4"/>
            <a:stretch>
              <a:fillRect/>
            </a:stretch>
          </a:blipFill>
        </p:spPr>
      </p:sp>
      <p:sp>
        <p:nvSpPr>
          <p:cNvPr id="8" name="TextBox 8"/>
          <p:cNvSpPr txBox="1"/>
          <p:nvPr/>
        </p:nvSpPr>
        <p:spPr>
          <a:xfrm>
            <a:off x="1324347" y="2116625"/>
            <a:ext cx="5943694" cy="2427764"/>
          </a:xfrm>
          <a:prstGeom prst="rect">
            <a:avLst/>
          </a:prstGeom>
        </p:spPr>
        <p:txBody>
          <a:bodyPr lIns="0" tIns="0" rIns="0" bIns="0" rtlCol="0" anchor="t">
            <a:spAutoFit/>
          </a:bodyPr>
          <a:lstStyle/>
          <a:p>
            <a:pPr algn="just">
              <a:lnSpc>
                <a:spcPts val="8720"/>
              </a:lnSpc>
            </a:pPr>
            <a:r>
              <a:rPr lang="en-US" sz="8380" b="1" spc="-352">
                <a:solidFill>
                  <a:srgbClr val="CF4432"/>
                </a:solidFill>
                <a:latin typeface="Arial Bold" panose="020B0802020202020204"/>
                <a:ea typeface="Arial Bold" panose="020B0802020202020204"/>
                <a:cs typeface="Arial Bold" panose="020B0802020202020204"/>
                <a:sym typeface="Arial Bold" panose="020B0802020202020204"/>
              </a:rPr>
              <a:t>Search Your Product</a:t>
            </a:r>
            <a:endParaRPr lang="en-US" sz="8380" b="1" spc="-352">
              <a:solidFill>
                <a:srgbClr val="CF4432"/>
              </a:solidFill>
              <a:latin typeface="Arial Bold" panose="020B0802020202020204"/>
              <a:ea typeface="Arial Bold" panose="020B0802020202020204"/>
              <a:cs typeface="Arial Bold" panose="020B0802020202020204"/>
              <a:sym typeface="Arial Bold" panose="020B0802020202020204"/>
            </a:endParaRPr>
          </a:p>
        </p:txBody>
      </p:sp>
      <p:sp>
        <p:nvSpPr>
          <p:cNvPr id="9" name="TextBox 9"/>
          <p:cNvSpPr txBox="1"/>
          <p:nvPr/>
        </p:nvSpPr>
        <p:spPr>
          <a:xfrm>
            <a:off x="1574117" y="5038725"/>
            <a:ext cx="5722293" cy="3799168"/>
          </a:xfrm>
          <a:prstGeom prst="rect">
            <a:avLst/>
          </a:prstGeom>
        </p:spPr>
        <p:txBody>
          <a:bodyPr lIns="0" tIns="0" rIns="0" bIns="0" rtlCol="0" anchor="t">
            <a:spAutoFit/>
          </a:bodyPr>
          <a:lstStyle/>
          <a:p>
            <a:pPr algn="l">
              <a:lnSpc>
                <a:spcPts val="2700"/>
              </a:lnSpc>
            </a:pPr>
            <a:r>
              <a:rPr lang="en-US" sz="1745">
                <a:solidFill>
                  <a:srgbClr val="08090D"/>
                </a:solidFill>
                <a:latin typeface="Arial" panose="020B0604020202020204"/>
                <a:ea typeface="Arial" panose="020B0604020202020204"/>
                <a:cs typeface="Arial" panose="020B0604020202020204"/>
                <a:sym typeface="Arial" panose="020B0604020202020204"/>
              </a:rPr>
              <a:t>The Search Option page allows users to quickly find products they are looking for in the app. It features a prominent search bar where users can type keywords or product names, with suggestions and autocomplete functionality to save time. Filters and sorting options are provided to narrow down results based on categories, price, ratings, or other preferences. The page also includes a history or trending searches section for easier navigation. Designed for efficiency and convenience, this page ensures users can explore the app’s catalog effortlessly and discover relevant products quickly.</a:t>
            </a:r>
            <a:endParaRPr lang="en-US" sz="1745">
              <a:solidFill>
                <a:srgbClr val="08090D"/>
              </a:solidFill>
              <a:latin typeface="Arial" panose="020B0604020202020204"/>
              <a:ea typeface="Arial" panose="020B0604020202020204"/>
              <a:cs typeface="Arial" panose="020B0604020202020204"/>
              <a:sym typeface="Arial" panose="020B0604020202020204"/>
            </a:endParaRPr>
          </a:p>
        </p:txBody>
      </p:sp>
      <p:sp>
        <p:nvSpPr>
          <p:cNvPr id="10" name="Freeform 10"/>
          <p:cNvSpPr/>
          <p:nvPr/>
        </p:nvSpPr>
        <p:spPr>
          <a:xfrm>
            <a:off x="1226977" y="9981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905409" y="1125973"/>
            <a:ext cx="1941950" cy="648808"/>
          </a:xfrm>
          <a:prstGeom prst="rect">
            <a:avLst/>
          </a:prstGeom>
        </p:spPr>
        <p:txBody>
          <a:bodyPr lIns="0" tIns="0" rIns="0" bIns="0" rtlCol="0" anchor="t">
            <a:spAutoFit/>
          </a:bodyPr>
          <a:lstStyle/>
          <a:p>
            <a:pPr algn="l">
              <a:lnSpc>
                <a:spcPts val="2265"/>
              </a:lnSpc>
            </a:pPr>
            <a:r>
              <a:rPr lang="en-US" sz="2575" b="1" spc="-41">
                <a:solidFill>
                  <a:srgbClr val="08090D"/>
                </a:solidFill>
                <a:latin typeface="Arial Bold" panose="020B0802020202020204"/>
                <a:ea typeface="Arial Bold" panose="020B0802020202020204"/>
                <a:cs typeface="Arial Bold" panose="020B0802020202020204"/>
                <a:sym typeface="Arial Bold" panose="020B0802020202020204"/>
              </a:rPr>
              <a:t>online shop</a:t>
            </a:r>
            <a:endParaRPr lang="en-US" sz="2575" b="1" spc="-41">
              <a:solidFill>
                <a:srgbClr val="08090D"/>
              </a:solidFill>
              <a:latin typeface="Arial Bold" panose="020B0802020202020204"/>
              <a:ea typeface="Arial Bold" panose="020B0802020202020204"/>
              <a:cs typeface="Arial Bold" panose="020B0802020202020204"/>
              <a:sym typeface="Arial Bold" panose="020B0802020202020204"/>
            </a:endParaRPr>
          </a:p>
          <a:p>
            <a:pPr algn="l">
              <a:lnSpc>
                <a:spcPts val="2265"/>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141519"/>
            </a:solidFill>
          </p:spPr>
        </p:sp>
        <p:sp>
          <p:nvSpPr>
            <p:cNvPr id="4" name="TextBox 4"/>
            <p:cNvSpPr txBox="1"/>
            <p:nvPr/>
          </p:nvSpPr>
          <p:spPr>
            <a:xfrm>
              <a:off x="0" y="19050"/>
              <a:ext cx="2408296" cy="2690283"/>
            </a:xfrm>
            <a:prstGeom prst="rect">
              <a:avLst/>
            </a:prstGeom>
          </p:spPr>
          <p:txBody>
            <a:bodyPr lIns="50800" tIns="50800" rIns="50800" bIns="50800" rtlCol="0" anchor="ctr"/>
            <a:lstStyle/>
            <a:p>
              <a:pPr algn="ctr">
                <a:lnSpc>
                  <a:spcPts val="1385"/>
                </a:lnSpc>
              </a:pPr>
            </a:p>
          </p:txBody>
        </p:sp>
      </p:grpSp>
      <p:grpSp>
        <p:nvGrpSpPr>
          <p:cNvPr id="5" name="Group 5"/>
          <p:cNvGrpSpPr/>
          <p:nvPr/>
        </p:nvGrpSpPr>
        <p:grpSpPr>
          <a:xfrm rot="0">
            <a:off x="9144000" y="0"/>
            <a:ext cx="9144000" cy="10287000"/>
            <a:chOff x="0" y="0"/>
            <a:chExt cx="2408296" cy="2709333"/>
          </a:xfrm>
        </p:grpSpPr>
        <p:sp>
          <p:nvSpPr>
            <p:cNvPr id="6" name="Freeform 6"/>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CF4432"/>
            </a:solidFill>
          </p:spPr>
        </p:sp>
        <p:sp>
          <p:nvSpPr>
            <p:cNvPr id="7" name="TextBox 7"/>
            <p:cNvSpPr txBox="1"/>
            <p:nvPr/>
          </p:nvSpPr>
          <p:spPr>
            <a:xfrm>
              <a:off x="0" y="19050"/>
              <a:ext cx="2408296" cy="2690283"/>
            </a:xfrm>
            <a:prstGeom prst="rect">
              <a:avLst/>
            </a:prstGeom>
          </p:spPr>
          <p:txBody>
            <a:bodyPr lIns="50800" tIns="50800" rIns="50800" bIns="50800" rtlCol="0" anchor="ctr"/>
            <a:lstStyle/>
            <a:p>
              <a:pPr algn="ctr">
                <a:lnSpc>
                  <a:spcPts val="1385"/>
                </a:lnSpc>
              </a:pPr>
            </a:p>
          </p:txBody>
        </p:sp>
      </p:grpSp>
      <p:sp>
        <p:nvSpPr>
          <p:cNvPr id="8" name="Freeform 8"/>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9" name="Group 9"/>
          <p:cNvGrpSpPr/>
          <p:nvPr/>
        </p:nvGrpSpPr>
        <p:grpSpPr>
          <a:xfrm rot="0">
            <a:off x="15154957" y="756844"/>
            <a:ext cx="2104343" cy="481425"/>
            <a:chOff x="0" y="0"/>
            <a:chExt cx="1776404" cy="406400"/>
          </a:xfrm>
        </p:grpSpPr>
        <p:sp>
          <p:nvSpPr>
            <p:cNvPr id="10" name="Freeform 10"/>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BEBEB"/>
              </a:solidFill>
              <a:prstDash val="solid"/>
              <a:miter/>
            </a:ln>
          </p:spPr>
        </p:sp>
        <p:sp>
          <p:nvSpPr>
            <p:cNvPr id="11" name="TextBox 11"/>
            <p:cNvSpPr txBox="1"/>
            <p:nvPr/>
          </p:nvSpPr>
          <p:spPr>
            <a:xfrm>
              <a:off x="0" y="-38100"/>
              <a:ext cx="1776404" cy="444500"/>
            </a:xfrm>
            <a:prstGeom prst="rect">
              <a:avLst/>
            </a:prstGeom>
          </p:spPr>
          <p:txBody>
            <a:bodyPr lIns="50800" tIns="50800" rIns="50800" bIns="50800" rtlCol="0" anchor="ctr"/>
            <a:lstStyle/>
            <a:p>
              <a:pPr algn="ctr">
                <a:lnSpc>
                  <a:spcPts val="2660"/>
                </a:lnSpc>
                <a:spcBef>
                  <a:spcPct val="0"/>
                </a:spcBef>
              </a:pPr>
            </a:p>
          </p:txBody>
        </p:sp>
      </p:grpSp>
      <p:grpSp>
        <p:nvGrpSpPr>
          <p:cNvPr id="12" name="Group 12"/>
          <p:cNvGrpSpPr/>
          <p:nvPr/>
        </p:nvGrpSpPr>
        <p:grpSpPr>
          <a:xfrm rot="0">
            <a:off x="6749634" y="7206079"/>
            <a:ext cx="1214021" cy="121402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F4432"/>
            </a:solidFill>
          </p:spPr>
        </p:sp>
        <p:sp>
          <p:nvSpPr>
            <p:cNvPr id="14" name="TextBox 14"/>
            <p:cNvSpPr txBox="1"/>
            <p:nvPr/>
          </p:nvSpPr>
          <p:spPr>
            <a:xfrm>
              <a:off x="76200" y="95250"/>
              <a:ext cx="660400" cy="641350"/>
            </a:xfrm>
            <a:prstGeom prst="rect">
              <a:avLst/>
            </a:prstGeom>
          </p:spPr>
          <p:txBody>
            <a:bodyPr lIns="50800" tIns="50800" rIns="50800" bIns="50800" rtlCol="0" anchor="ctr"/>
            <a:lstStyle/>
            <a:p>
              <a:pPr algn="ctr">
                <a:lnSpc>
                  <a:spcPts val="1385"/>
                </a:lnSpc>
              </a:pPr>
            </a:p>
          </p:txBody>
        </p:sp>
      </p:grpSp>
      <p:sp>
        <p:nvSpPr>
          <p:cNvPr id="15" name="Freeform 15"/>
          <p:cNvSpPr/>
          <p:nvPr/>
        </p:nvSpPr>
        <p:spPr>
          <a:xfrm>
            <a:off x="6991667" y="7606711"/>
            <a:ext cx="729955" cy="412756"/>
          </a:xfrm>
          <a:custGeom>
            <a:avLst/>
            <a:gdLst/>
            <a:ahLst/>
            <a:cxnLst/>
            <a:rect l="l" t="t" r="r" b="b"/>
            <a:pathLst>
              <a:path w="729955" h="412756">
                <a:moveTo>
                  <a:pt x="0" y="0"/>
                </a:moveTo>
                <a:lnTo>
                  <a:pt x="729955" y="0"/>
                </a:lnTo>
                <a:lnTo>
                  <a:pt x="729955" y="412756"/>
                </a:lnTo>
                <a:lnTo>
                  <a:pt x="0" y="4127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6" name="Group 16"/>
          <p:cNvGrpSpPr/>
          <p:nvPr/>
        </p:nvGrpSpPr>
        <p:grpSpPr>
          <a:xfrm rot="0">
            <a:off x="10304435" y="2316232"/>
            <a:ext cx="1214021" cy="121402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090D"/>
            </a:solidFill>
          </p:spPr>
        </p:sp>
        <p:sp>
          <p:nvSpPr>
            <p:cNvPr id="18" name="TextBox 18"/>
            <p:cNvSpPr txBox="1"/>
            <p:nvPr/>
          </p:nvSpPr>
          <p:spPr>
            <a:xfrm>
              <a:off x="76200" y="95250"/>
              <a:ext cx="660400" cy="641350"/>
            </a:xfrm>
            <a:prstGeom prst="rect">
              <a:avLst/>
            </a:prstGeom>
          </p:spPr>
          <p:txBody>
            <a:bodyPr lIns="50800" tIns="50800" rIns="50800" bIns="50800" rtlCol="0" anchor="ctr"/>
            <a:lstStyle/>
            <a:p>
              <a:pPr algn="ctr">
                <a:lnSpc>
                  <a:spcPts val="1385"/>
                </a:lnSpc>
              </a:pPr>
            </a:p>
          </p:txBody>
        </p:sp>
      </p:grpSp>
      <p:sp>
        <p:nvSpPr>
          <p:cNvPr id="19" name="Freeform 19"/>
          <p:cNvSpPr/>
          <p:nvPr/>
        </p:nvSpPr>
        <p:spPr>
          <a:xfrm>
            <a:off x="10513856" y="2527129"/>
            <a:ext cx="856788" cy="797398"/>
          </a:xfrm>
          <a:custGeom>
            <a:avLst/>
            <a:gdLst/>
            <a:ahLst/>
            <a:cxnLst/>
            <a:rect l="l" t="t" r="r" b="b"/>
            <a:pathLst>
              <a:path w="856788" h="797398">
                <a:moveTo>
                  <a:pt x="0" y="0"/>
                </a:moveTo>
                <a:lnTo>
                  <a:pt x="856788" y="0"/>
                </a:lnTo>
                <a:lnTo>
                  <a:pt x="856788" y="797398"/>
                </a:lnTo>
                <a:lnTo>
                  <a:pt x="0" y="7973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7"/>
            <a:stretch>
              <a:fillRect l="-3749" r="-3749" b="-1925"/>
            </a:stretch>
          </a:blipFill>
        </p:spPr>
      </p:sp>
      <p:sp>
        <p:nvSpPr>
          <p:cNvPr id="21" name="Freeform 21"/>
          <p:cNvSpPr/>
          <p:nvPr/>
        </p:nvSpPr>
        <p:spPr>
          <a:xfrm>
            <a:off x="13353454" y="7606711"/>
            <a:ext cx="4934546" cy="2629883"/>
          </a:xfrm>
          <a:custGeom>
            <a:avLst/>
            <a:gdLst/>
            <a:ahLst/>
            <a:cxnLst/>
            <a:rect l="l" t="t" r="r" b="b"/>
            <a:pathLst>
              <a:path w="4934546" h="2629883">
                <a:moveTo>
                  <a:pt x="0" y="0"/>
                </a:moveTo>
                <a:lnTo>
                  <a:pt x="4934546" y="0"/>
                </a:lnTo>
                <a:lnTo>
                  <a:pt x="4934546" y="2629883"/>
                </a:lnTo>
                <a:lnTo>
                  <a:pt x="0" y="2629883"/>
                </a:lnTo>
                <a:lnTo>
                  <a:pt x="0" y="0"/>
                </a:lnTo>
                <a:close/>
              </a:path>
            </a:pathLst>
          </a:custGeom>
          <a:blipFill>
            <a:blip r:embed="rId8"/>
            <a:stretch>
              <a:fillRect t="-561" b="-561"/>
            </a:stretch>
          </a:blipFill>
        </p:spPr>
      </p:sp>
      <p:sp>
        <p:nvSpPr>
          <p:cNvPr id="22" name="TextBox 22"/>
          <p:cNvSpPr txBox="1"/>
          <p:nvPr/>
        </p:nvSpPr>
        <p:spPr>
          <a:xfrm>
            <a:off x="1795032" y="930452"/>
            <a:ext cx="2776968" cy="361874"/>
          </a:xfrm>
          <a:prstGeom prst="rect">
            <a:avLst/>
          </a:prstGeom>
        </p:spPr>
        <p:txBody>
          <a:bodyPr lIns="0" tIns="0" rIns="0" bIns="0" rtlCol="0" anchor="t">
            <a:spAutoFit/>
          </a:bodyPr>
          <a:lstStyle/>
          <a:p>
            <a:pPr algn="l">
              <a:lnSpc>
                <a:spcPts val="2265"/>
              </a:lnSpc>
            </a:pPr>
            <a:r>
              <a:rPr lang="en-US" sz="2575" b="1" spc="-41">
                <a:solidFill>
                  <a:srgbClr val="FFFFFF"/>
                </a:solidFill>
                <a:latin typeface="Arial Bold" panose="020B0802020202020204"/>
                <a:ea typeface="Arial Bold" panose="020B0802020202020204"/>
                <a:cs typeface="Arial Bold" panose="020B0802020202020204"/>
                <a:sym typeface="Arial Bold" panose="020B0802020202020204"/>
              </a:rPr>
              <a:t>online shopping</a:t>
            </a:r>
            <a:endParaRPr lang="en-US" sz="2575" b="1" spc="-41">
              <a:solidFill>
                <a:srgbClr val="FFFFFF"/>
              </a:solidFill>
              <a:latin typeface="Arial Bold" panose="020B0802020202020204"/>
              <a:ea typeface="Arial Bold" panose="020B0802020202020204"/>
              <a:cs typeface="Arial Bold" panose="020B0802020202020204"/>
              <a:sym typeface="Arial Bold" panose="020B0802020202020204"/>
            </a:endParaRPr>
          </a:p>
        </p:txBody>
      </p:sp>
      <p:sp>
        <p:nvSpPr>
          <p:cNvPr id="23" name="TextBox 23"/>
          <p:cNvSpPr txBox="1"/>
          <p:nvPr/>
        </p:nvSpPr>
        <p:spPr>
          <a:xfrm>
            <a:off x="2790754" y="1234494"/>
            <a:ext cx="5175517" cy="1691334"/>
          </a:xfrm>
          <a:prstGeom prst="rect">
            <a:avLst/>
          </a:prstGeom>
        </p:spPr>
        <p:txBody>
          <a:bodyPr lIns="0" tIns="0" rIns="0" bIns="0" rtlCol="0" anchor="t">
            <a:spAutoFit/>
          </a:bodyPr>
          <a:lstStyle/>
          <a:p>
            <a:pPr algn="r">
              <a:lnSpc>
                <a:spcPts val="6125"/>
              </a:lnSpc>
            </a:pPr>
            <a:r>
              <a:rPr lang="en-US" sz="5890" b="1" spc="-247">
                <a:solidFill>
                  <a:srgbClr val="FFFFFF"/>
                </a:solidFill>
                <a:latin typeface="Arial Bold" panose="020B0802020202020204"/>
                <a:ea typeface="Arial Bold" panose="020B0802020202020204"/>
                <a:cs typeface="Arial Bold" panose="020B0802020202020204"/>
                <a:sym typeface="Arial Bold" panose="020B0802020202020204"/>
              </a:rPr>
              <a:t>product description</a:t>
            </a:r>
            <a:endParaRPr lang="en-US" sz="5890" b="1" spc="-247">
              <a:solidFill>
                <a:srgbClr val="FFFFFF"/>
              </a:solidFill>
              <a:latin typeface="Arial Bold" panose="020B0802020202020204"/>
              <a:ea typeface="Arial Bold" panose="020B0802020202020204"/>
              <a:cs typeface="Arial Bold" panose="020B0802020202020204"/>
              <a:sym typeface="Arial Bold" panose="020B0802020202020204"/>
            </a:endParaRPr>
          </a:p>
        </p:txBody>
      </p:sp>
      <p:sp>
        <p:nvSpPr>
          <p:cNvPr id="24" name="TextBox 24"/>
          <p:cNvSpPr txBox="1"/>
          <p:nvPr/>
        </p:nvSpPr>
        <p:spPr>
          <a:xfrm>
            <a:off x="503249" y="4744069"/>
            <a:ext cx="4580243" cy="1691267"/>
          </a:xfrm>
          <a:prstGeom prst="rect">
            <a:avLst/>
          </a:prstGeom>
        </p:spPr>
        <p:txBody>
          <a:bodyPr lIns="0" tIns="0" rIns="0" bIns="0" rtlCol="0" anchor="t">
            <a:spAutoFit/>
          </a:bodyPr>
          <a:lstStyle/>
          <a:p>
            <a:pPr algn="just">
              <a:lnSpc>
                <a:spcPts val="6125"/>
              </a:lnSpc>
            </a:pPr>
            <a:r>
              <a:rPr lang="en-US" sz="5885" b="1" spc="-247">
                <a:solidFill>
                  <a:srgbClr val="FFFFFF"/>
                </a:solidFill>
                <a:latin typeface="Arial Bold" panose="020B0802020202020204"/>
                <a:ea typeface="Arial Bold" panose="020B0802020202020204"/>
                <a:cs typeface="Arial Bold" panose="020B0802020202020204"/>
                <a:sym typeface="Arial Bold" panose="020B0802020202020204"/>
              </a:rPr>
              <a:t>Multiple Photos</a:t>
            </a:r>
            <a:endParaRPr lang="en-US" sz="5885" b="1" spc="-247">
              <a:solidFill>
                <a:srgbClr val="FFFFFF"/>
              </a:solidFill>
              <a:latin typeface="Arial Bold" panose="020B0802020202020204"/>
              <a:ea typeface="Arial Bold" panose="020B0802020202020204"/>
              <a:cs typeface="Arial Bold" panose="020B0802020202020204"/>
              <a:sym typeface="Arial Bold" panose="020B0802020202020204"/>
            </a:endParaRPr>
          </a:p>
        </p:txBody>
      </p:sp>
      <p:sp>
        <p:nvSpPr>
          <p:cNvPr id="25" name="TextBox 25"/>
          <p:cNvSpPr txBox="1"/>
          <p:nvPr/>
        </p:nvSpPr>
        <p:spPr>
          <a:xfrm>
            <a:off x="2793370" y="2869961"/>
            <a:ext cx="5172901" cy="1234859"/>
          </a:xfrm>
          <a:prstGeom prst="rect">
            <a:avLst/>
          </a:prstGeom>
        </p:spPr>
        <p:txBody>
          <a:bodyPr lIns="0" tIns="0" rIns="0" bIns="0" rtlCol="0" anchor="t">
            <a:spAutoFit/>
          </a:bodyPr>
          <a:lstStyle/>
          <a:p>
            <a:pPr algn="r">
              <a:lnSpc>
                <a:spcPts val="2445"/>
              </a:lnSpc>
            </a:pPr>
            <a:r>
              <a:rPr lang="en-US" sz="1575">
                <a:solidFill>
                  <a:srgbClr val="FFFFFF"/>
                </a:solidFill>
                <a:latin typeface="Arial" panose="020B0604020202020204"/>
                <a:ea typeface="Arial" panose="020B0604020202020204"/>
                <a:cs typeface="Arial" panose="020B0604020202020204"/>
                <a:sym typeface="Arial" panose="020B0604020202020204"/>
              </a:rPr>
              <a:t>The product description tells you everything you need to know about the item, like its features, size, and how it can help you. It’s simple and clear, so you can easily decide if it’s right for you.</a:t>
            </a:r>
            <a:endParaRPr lang="en-US" sz="1575">
              <a:solidFill>
                <a:srgbClr val="FFFFFF"/>
              </a:solidFill>
              <a:latin typeface="Arial" panose="020B0604020202020204"/>
              <a:ea typeface="Arial" panose="020B0604020202020204"/>
              <a:cs typeface="Arial" panose="020B0604020202020204"/>
              <a:sym typeface="Arial" panose="020B0604020202020204"/>
            </a:endParaRPr>
          </a:p>
        </p:txBody>
      </p:sp>
      <p:sp>
        <p:nvSpPr>
          <p:cNvPr id="26" name="TextBox 26"/>
          <p:cNvSpPr txBox="1"/>
          <p:nvPr/>
        </p:nvSpPr>
        <p:spPr>
          <a:xfrm>
            <a:off x="510661" y="6545787"/>
            <a:ext cx="5172901" cy="1234859"/>
          </a:xfrm>
          <a:prstGeom prst="rect">
            <a:avLst/>
          </a:prstGeom>
        </p:spPr>
        <p:txBody>
          <a:bodyPr lIns="0" tIns="0" rIns="0" bIns="0" rtlCol="0" anchor="t">
            <a:spAutoFit/>
          </a:bodyPr>
          <a:lstStyle/>
          <a:p>
            <a:pPr algn="l">
              <a:lnSpc>
                <a:spcPts val="2445"/>
              </a:lnSpc>
            </a:pPr>
            <a:r>
              <a:rPr lang="en-US" sz="1575">
                <a:solidFill>
                  <a:srgbClr val="FFFFFF"/>
                </a:solidFill>
                <a:latin typeface="Arial" panose="020B0604020202020204"/>
                <a:ea typeface="Arial" panose="020B0604020202020204"/>
                <a:cs typeface="Arial" panose="020B0604020202020204"/>
                <a:sym typeface="Arial" panose="020B0604020202020204"/>
              </a:rPr>
              <a:t>See the product from different angles with multiple photos. You can zoom in and check all the details to be sure of what you’re buying. It makes shopping easy and worry-free!</a:t>
            </a:r>
            <a:endParaRPr lang="en-US" sz="1575">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F4432"/>
        </a:solidFill>
        <a:effectLst/>
      </p:bgPr>
    </p:bg>
    <p:spTree>
      <p:nvGrpSpPr>
        <p:cNvPr id="1" name=""/>
        <p:cNvGrpSpPr/>
        <p:nvPr/>
      </p:nvGrpSpPr>
      <p:grpSpPr>
        <a:xfrm>
          <a:off x="0" y="0"/>
          <a:ext cx="0" cy="0"/>
          <a:chOff x="0" y="0"/>
          <a:chExt cx="0" cy="0"/>
        </a:xfrm>
      </p:grpSpPr>
      <p:sp>
        <p:nvSpPr>
          <p:cNvPr id="2" name="Freeform 2"/>
          <p:cNvSpPr/>
          <p:nvPr/>
        </p:nvSpPr>
        <p:spPr>
          <a:xfrm>
            <a:off x="778930" y="398679"/>
            <a:ext cx="499539" cy="503199"/>
          </a:xfrm>
          <a:custGeom>
            <a:avLst/>
            <a:gdLst/>
            <a:ahLst/>
            <a:cxnLst/>
            <a:rect l="l" t="t" r="r" b="b"/>
            <a:pathLst>
              <a:path w="499539" h="503199">
                <a:moveTo>
                  <a:pt x="0" y="0"/>
                </a:moveTo>
                <a:lnTo>
                  <a:pt x="499540" y="0"/>
                </a:lnTo>
                <a:lnTo>
                  <a:pt x="499540" y="503198"/>
                </a:lnTo>
                <a:lnTo>
                  <a:pt x="0" y="50319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15154957" y="756844"/>
            <a:ext cx="2104343" cy="481425"/>
            <a:chOff x="0" y="0"/>
            <a:chExt cx="1776404" cy="406400"/>
          </a:xfrm>
        </p:grpSpPr>
        <p:sp>
          <p:nvSpPr>
            <p:cNvPr id="4" name="Freeform 4"/>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EBEBEB"/>
              </a:solidFill>
              <a:prstDash val="solid"/>
              <a:miter/>
            </a:ln>
          </p:spPr>
        </p:sp>
        <p:sp>
          <p:nvSpPr>
            <p:cNvPr id="5" name="TextBox 5"/>
            <p:cNvSpPr txBox="1"/>
            <p:nvPr/>
          </p:nvSpPr>
          <p:spPr>
            <a:xfrm>
              <a:off x="0" y="-38100"/>
              <a:ext cx="1776404" cy="444500"/>
            </a:xfrm>
            <a:prstGeom prst="rect">
              <a:avLst/>
            </a:prstGeom>
          </p:spPr>
          <p:txBody>
            <a:bodyPr lIns="50800" tIns="50800" rIns="50800" bIns="50800" rtlCol="0" anchor="ctr"/>
            <a:lstStyle/>
            <a:p>
              <a:pPr algn="ctr">
                <a:lnSpc>
                  <a:spcPts val="2660"/>
                </a:lnSpc>
                <a:spcBef>
                  <a:spcPct val="0"/>
                </a:spcBef>
              </a:pPr>
            </a:p>
          </p:txBody>
        </p:sp>
      </p:grpSp>
      <p:sp>
        <p:nvSpPr>
          <p:cNvPr id="6" name="Freeform 6"/>
          <p:cNvSpPr/>
          <p:nvPr/>
        </p:nvSpPr>
        <p:spPr>
          <a:xfrm>
            <a:off x="0" y="0"/>
            <a:ext cx="18467882" cy="10287000"/>
          </a:xfrm>
          <a:custGeom>
            <a:avLst/>
            <a:gdLst/>
            <a:ahLst/>
            <a:cxnLst/>
            <a:rect l="l" t="t" r="r" b="b"/>
            <a:pathLst>
              <a:path w="18467882" h="10287000">
                <a:moveTo>
                  <a:pt x="0" y="0"/>
                </a:moveTo>
                <a:lnTo>
                  <a:pt x="18467882" y="0"/>
                </a:lnTo>
                <a:lnTo>
                  <a:pt x="18467882" y="10287000"/>
                </a:lnTo>
                <a:lnTo>
                  <a:pt x="0" y="10287000"/>
                </a:lnTo>
                <a:lnTo>
                  <a:pt x="0" y="0"/>
                </a:lnTo>
                <a:close/>
              </a:path>
            </a:pathLst>
          </a:custGeom>
          <a:blipFill>
            <a:blip r:embed="rId3">
              <a:alphaModFix amt="84000"/>
            </a:blip>
            <a:stretch>
              <a:fillRect t="-19448" b="-15196"/>
            </a:stretch>
          </a:blipFill>
        </p:spPr>
      </p:sp>
      <p:sp>
        <p:nvSpPr>
          <p:cNvPr id="7" name="TextBox 7"/>
          <p:cNvSpPr txBox="1"/>
          <p:nvPr/>
        </p:nvSpPr>
        <p:spPr>
          <a:xfrm>
            <a:off x="1473233" y="483332"/>
            <a:ext cx="1892729" cy="362467"/>
          </a:xfrm>
          <a:prstGeom prst="rect">
            <a:avLst/>
          </a:prstGeom>
        </p:spPr>
        <p:txBody>
          <a:bodyPr lIns="0" tIns="0" rIns="0" bIns="0" rtlCol="0" anchor="t">
            <a:spAutoFit/>
          </a:bodyPr>
          <a:lstStyle/>
          <a:p>
            <a:pPr algn="l">
              <a:lnSpc>
                <a:spcPts val="2265"/>
              </a:lnSpc>
            </a:pPr>
            <a:r>
              <a:rPr lang="en-US" sz="2575" b="1" spc="-41">
                <a:solidFill>
                  <a:srgbClr val="EBEBEB"/>
                </a:solidFill>
                <a:latin typeface="Arial Bold" panose="020B0802020202020204"/>
                <a:ea typeface="Arial Bold" panose="020B0802020202020204"/>
                <a:cs typeface="Arial Bold" panose="020B0802020202020204"/>
                <a:sym typeface="Arial Bold" panose="020B0802020202020204"/>
              </a:rPr>
              <a:t>online shop</a:t>
            </a:r>
            <a:endParaRPr lang="en-US" sz="2575" b="1" spc="-41">
              <a:solidFill>
                <a:srgbClr val="EBEBEB"/>
              </a:solidFill>
              <a:latin typeface="Arial Bold" panose="020B0802020202020204"/>
              <a:ea typeface="Arial Bold" panose="020B0802020202020204"/>
              <a:cs typeface="Arial Bold" panose="020B0802020202020204"/>
              <a:sym typeface="Arial Bold" panose="020B0802020202020204"/>
            </a:endParaRPr>
          </a:p>
        </p:txBody>
      </p:sp>
      <p:sp>
        <p:nvSpPr>
          <p:cNvPr id="8" name="TextBox 8"/>
          <p:cNvSpPr txBox="1"/>
          <p:nvPr/>
        </p:nvSpPr>
        <p:spPr>
          <a:xfrm>
            <a:off x="13923200" y="920927"/>
            <a:ext cx="3002725" cy="216460"/>
          </a:xfrm>
          <a:prstGeom prst="rect">
            <a:avLst/>
          </a:prstGeom>
        </p:spPr>
        <p:txBody>
          <a:bodyPr lIns="0" tIns="0" rIns="0" bIns="0" rtlCol="0" anchor="t">
            <a:spAutoFit/>
          </a:bodyPr>
          <a:lstStyle/>
          <a:p>
            <a:pPr algn="r">
              <a:lnSpc>
                <a:spcPts val="1385"/>
              </a:lnSpc>
            </a:pPr>
            <a:r>
              <a:rPr lang="en-US" sz="1575">
                <a:solidFill>
                  <a:srgbClr val="EBEBEB"/>
                </a:solidFill>
                <a:latin typeface="Arial" panose="020B0604020202020204"/>
                <a:ea typeface="Arial" panose="020B0604020202020204"/>
                <a:cs typeface="Arial" panose="020B0604020202020204"/>
                <a:sym typeface="Arial" panose="020B0604020202020204"/>
              </a:rPr>
              <a:t>@reallygreatsite</a:t>
            </a:r>
            <a:endParaRPr lang="en-US" sz="1575">
              <a:solidFill>
                <a:srgbClr val="EBEBEB"/>
              </a:solidFill>
              <a:latin typeface="Arial" panose="020B0604020202020204"/>
              <a:ea typeface="Arial" panose="020B0604020202020204"/>
              <a:cs typeface="Arial" panose="020B0604020202020204"/>
              <a:sym typeface="Arial" panose="020B0604020202020204"/>
            </a:endParaRPr>
          </a:p>
        </p:txBody>
      </p:sp>
      <p:sp>
        <p:nvSpPr>
          <p:cNvPr id="9" name="TextBox 9"/>
          <p:cNvSpPr txBox="1"/>
          <p:nvPr/>
        </p:nvSpPr>
        <p:spPr>
          <a:xfrm>
            <a:off x="13179026" y="920927"/>
            <a:ext cx="1136202" cy="216460"/>
          </a:xfrm>
          <a:prstGeom prst="rect">
            <a:avLst/>
          </a:prstGeom>
        </p:spPr>
        <p:txBody>
          <a:bodyPr lIns="0" tIns="0" rIns="0" bIns="0" rtlCol="0" anchor="t">
            <a:spAutoFit/>
          </a:bodyPr>
          <a:lstStyle/>
          <a:p>
            <a:pPr algn="r">
              <a:lnSpc>
                <a:spcPts val="1385"/>
              </a:lnSpc>
            </a:pPr>
            <a:r>
              <a:rPr lang="en-US" sz="1575">
                <a:solidFill>
                  <a:srgbClr val="EBEBEB"/>
                </a:solidFill>
                <a:latin typeface="Arial" panose="020B0604020202020204"/>
                <a:ea typeface="Arial" panose="020B0604020202020204"/>
                <a:cs typeface="Arial" panose="020B0604020202020204"/>
                <a:sym typeface="Arial" panose="020B0604020202020204"/>
              </a:rPr>
              <a:t>About Us</a:t>
            </a:r>
            <a:endParaRPr lang="en-US" sz="1575">
              <a:solidFill>
                <a:srgbClr val="EBEBEB"/>
              </a:solidFill>
              <a:latin typeface="Arial" panose="020B0604020202020204"/>
              <a:ea typeface="Arial" panose="020B0604020202020204"/>
              <a:cs typeface="Arial" panose="020B0604020202020204"/>
              <a:sym typeface="Arial" panose="020B0604020202020204"/>
            </a:endParaRPr>
          </a:p>
        </p:txBody>
      </p:sp>
      <p:sp>
        <p:nvSpPr>
          <p:cNvPr id="10" name="TextBox 10"/>
          <p:cNvSpPr txBox="1"/>
          <p:nvPr/>
        </p:nvSpPr>
        <p:spPr>
          <a:xfrm>
            <a:off x="11721551" y="920927"/>
            <a:ext cx="811975" cy="216460"/>
          </a:xfrm>
          <a:prstGeom prst="rect">
            <a:avLst/>
          </a:prstGeom>
        </p:spPr>
        <p:txBody>
          <a:bodyPr lIns="0" tIns="0" rIns="0" bIns="0" rtlCol="0" anchor="t">
            <a:spAutoFit/>
          </a:bodyPr>
          <a:lstStyle/>
          <a:p>
            <a:pPr algn="r">
              <a:lnSpc>
                <a:spcPts val="1385"/>
              </a:lnSpc>
            </a:pPr>
            <a:r>
              <a:rPr lang="en-US" sz="1575">
                <a:solidFill>
                  <a:srgbClr val="EBEBEB"/>
                </a:solidFill>
                <a:latin typeface="Arial" panose="020B0604020202020204"/>
                <a:ea typeface="Arial" panose="020B0604020202020204"/>
                <a:cs typeface="Arial" panose="020B0604020202020204"/>
                <a:sym typeface="Arial" panose="020B0604020202020204"/>
              </a:rPr>
              <a:t>Menu</a:t>
            </a:r>
            <a:endParaRPr lang="en-US" sz="1575">
              <a:solidFill>
                <a:srgbClr val="EBEBEB"/>
              </a:solidFill>
              <a:latin typeface="Arial" panose="020B0604020202020204"/>
              <a:ea typeface="Arial" panose="020B0604020202020204"/>
              <a:cs typeface="Arial" panose="020B0604020202020204"/>
              <a:sym typeface="Arial" panose="020B0604020202020204"/>
            </a:endParaRPr>
          </a:p>
        </p:txBody>
      </p:sp>
      <p:sp>
        <p:nvSpPr>
          <p:cNvPr id="11" name="Freeform 11"/>
          <p:cNvSpPr/>
          <p:nvPr/>
        </p:nvSpPr>
        <p:spPr>
          <a:xfrm>
            <a:off x="778930" y="1238269"/>
            <a:ext cx="4020125" cy="8386067"/>
          </a:xfrm>
          <a:custGeom>
            <a:avLst/>
            <a:gdLst/>
            <a:ahLst/>
            <a:cxnLst/>
            <a:rect l="l" t="t" r="r" b="b"/>
            <a:pathLst>
              <a:path w="4020125" h="8386067">
                <a:moveTo>
                  <a:pt x="0" y="0"/>
                </a:moveTo>
                <a:lnTo>
                  <a:pt x="4020125" y="0"/>
                </a:lnTo>
                <a:lnTo>
                  <a:pt x="4020125" y="8386068"/>
                </a:lnTo>
                <a:lnTo>
                  <a:pt x="0" y="8386068"/>
                </a:lnTo>
                <a:lnTo>
                  <a:pt x="0" y="0"/>
                </a:lnTo>
                <a:close/>
              </a:path>
            </a:pathLst>
          </a:custGeom>
          <a:blipFill>
            <a:blip r:embed="rId4"/>
            <a:stretch>
              <a:fillRect/>
            </a:stretch>
          </a:blipFill>
        </p:spPr>
      </p:sp>
      <p:grpSp>
        <p:nvGrpSpPr>
          <p:cNvPr id="12" name="Group 12"/>
          <p:cNvGrpSpPr/>
          <p:nvPr/>
        </p:nvGrpSpPr>
        <p:grpSpPr>
          <a:xfrm rot="0">
            <a:off x="10984186" y="2275549"/>
            <a:ext cx="7040289" cy="6592197"/>
            <a:chOff x="0" y="0"/>
            <a:chExt cx="817064" cy="765060"/>
          </a:xfrm>
        </p:grpSpPr>
        <p:sp>
          <p:nvSpPr>
            <p:cNvPr id="13" name="Freeform 13"/>
            <p:cNvSpPr/>
            <p:nvPr/>
          </p:nvSpPr>
          <p:spPr>
            <a:xfrm>
              <a:off x="0" y="0"/>
              <a:ext cx="817064" cy="765060"/>
            </a:xfrm>
            <a:custGeom>
              <a:avLst/>
              <a:gdLst/>
              <a:ahLst/>
              <a:cxnLst/>
              <a:rect l="l" t="t" r="r" b="b"/>
              <a:pathLst>
                <a:path w="817064" h="765060">
                  <a:moveTo>
                    <a:pt x="0" y="0"/>
                  </a:moveTo>
                  <a:lnTo>
                    <a:pt x="817064" y="0"/>
                  </a:lnTo>
                  <a:lnTo>
                    <a:pt x="817064" y="765060"/>
                  </a:lnTo>
                  <a:lnTo>
                    <a:pt x="0" y="765060"/>
                  </a:lnTo>
                  <a:close/>
                </a:path>
              </a:pathLst>
            </a:custGeom>
            <a:blipFill>
              <a:blip r:embed="rId5"/>
              <a:stretch>
                <a:fillRect l="-12423" r="-12423"/>
              </a:stretch>
            </a:blipFill>
          </p:spPr>
        </p:sp>
      </p:grpSp>
      <p:sp>
        <p:nvSpPr>
          <p:cNvPr id="14" name="Freeform 14"/>
          <p:cNvSpPr/>
          <p:nvPr/>
        </p:nvSpPr>
        <p:spPr>
          <a:xfrm>
            <a:off x="5106835" y="2216316"/>
            <a:ext cx="5569571" cy="6651431"/>
          </a:xfrm>
          <a:custGeom>
            <a:avLst/>
            <a:gdLst/>
            <a:ahLst/>
            <a:cxnLst/>
            <a:rect l="l" t="t" r="r" b="b"/>
            <a:pathLst>
              <a:path w="5569571" h="6651431">
                <a:moveTo>
                  <a:pt x="0" y="0"/>
                </a:moveTo>
                <a:lnTo>
                  <a:pt x="5569571" y="0"/>
                </a:lnTo>
                <a:lnTo>
                  <a:pt x="5569571" y="6651430"/>
                </a:lnTo>
                <a:lnTo>
                  <a:pt x="0" y="6651430"/>
                </a:lnTo>
                <a:lnTo>
                  <a:pt x="0" y="0"/>
                </a:lnTo>
                <a:close/>
              </a:path>
            </a:pathLst>
          </a:custGeom>
          <a:blipFill>
            <a:blip r:embed="rId6"/>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Freeform 2"/>
          <p:cNvSpPr/>
          <p:nvPr/>
        </p:nvSpPr>
        <p:spPr>
          <a:xfrm>
            <a:off x="1074577" y="845799"/>
            <a:ext cx="499539" cy="503199"/>
          </a:xfrm>
          <a:custGeom>
            <a:avLst/>
            <a:gdLst/>
            <a:ahLst/>
            <a:cxnLst/>
            <a:rect l="l" t="t" r="r" b="b"/>
            <a:pathLst>
              <a:path w="499539" h="503199">
                <a:moveTo>
                  <a:pt x="0" y="0"/>
                </a:moveTo>
                <a:lnTo>
                  <a:pt x="499540" y="0"/>
                </a:lnTo>
                <a:lnTo>
                  <a:pt x="499540" y="503199"/>
                </a:lnTo>
                <a:lnTo>
                  <a:pt x="0" y="50319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1295" y="447592"/>
            <a:ext cx="18299295" cy="12191905"/>
          </a:xfrm>
          <a:custGeom>
            <a:avLst/>
            <a:gdLst/>
            <a:ahLst/>
            <a:cxnLst/>
            <a:rect l="l" t="t" r="r" b="b"/>
            <a:pathLst>
              <a:path w="18299295" h="12191905">
                <a:moveTo>
                  <a:pt x="0" y="0"/>
                </a:moveTo>
                <a:lnTo>
                  <a:pt x="18299295" y="0"/>
                </a:lnTo>
                <a:lnTo>
                  <a:pt x="18299295" y="12191905"/>
                </a:lnTo>
                <a:lnTo>
                  <a:pt x="0" y="12191905"/>
                </a:lnTo>
                <a:lnTo>
                  <a:pt x="0" y="0"/>
                </a:lnTo>
                <a:close/>
              </a:path>
            </a:pathLst>
          </a:custGeom>
          <a:blipFill>
            <a:blip r:embed="rId3"/>
            <a:stretch>
              <a:fillRect/>
            </a:stretch>
          </a:blipFill>
        </p:spPr>
      </p:sp>
      <p:grpSp>
        <p:nvGrpSpPr>
          <p:cNvPr id="4" name="Group 4"/>
          <p:cNvGrpSpPr/>
          <p:nvPr/>
        </p:nvGrpSpPr>
        <p:grpSpPr>
          <a:xfrm rot="0">
            <a:off x="15154957" y="756844"/>
            <a:ext cx="2104343" cy="481425"/>
            <a:chOff x="0" y="0"/>
            <a:chExt cx="1776404" cy="406400"/>
          </a:xfrm>
        </p:grpSpPr>
        <p:sp>
          <p:nvSpPr>
            <p:cNvPr id="5" name="Freeform 5"/>
            <p:cNvSpPr/>
            <p:nvPr/>
          </p:nvSpPr>
          <p:spPr>
            <a:xfrm>
              <a:off x="0" y="0"/>
              <a:ext cx="1776404" cy="406400"/>
            </a:xfrm>
            <a:custGeom>
              <a:avLst/>
              <a:gdLst/>
              <a:ahLst/>
              <a:cxnLst/>
              <a:rect l="l" t="t" r="r" b="b"/>
              <a:pathLst>
                <a:path w="1776404" h="406400">
                  <a:moveTo>
                    <a:pt x="1573204" y="0"/>
                  </a:moveTo>
                  <a:cubicBezTo>
                    <a:pt x="1685428" y="0"/>
                    <a:pt x="1776404" y="90976"/>
                    <a:pt x="1776404" y="203200"/>
                  </a:cubicBezTo>
                  <a:cubicBezTo>
                    <a:pt x="1776404" y="315424"/>
                    <a:pt x="1685428" y="406400"/>
                    <a:pt x="1573204"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9525" cap="sq">
              <a:solidFill>
                <a:srgbClr val="FFFFFF"/>
              </a:solidFill>
              <a:prstDash val="solid"/>
              <a:miter/>
            </a:ln>
          </p:spPr>
        </p:sp>
        <p:sp>
          <p:nvSpPr>
            <p:cNvPr id="6" name="TextBox 6"/>
            <p:cNvSpPr txBox="1"/>
            <p:nvPr/>
          </p:nvSpPr>
          <p:spPr>
            <a:xfrm>
              <a:off x="0" y="-38100"/>
              <a:ext cx="1776404" cy="444500"/>
            </a:xfrm>
            <a:prstGeom prst="rect">
              <a:avLst/>
            </a:prstGeom>
          </p:spPr>
          <p:txBody>
            <a:bodyPr lIns="50800" tIns="50800" rIns="50800" bIns="50800" rtlCol="0" anchor="ctr"/>
            <a:lstStyle/>
            <a:p>
              <a:pPr algn="ctr">
                <a:lnSpc>
                  <a:spcPts val="2660"/>
                </a:lnSpc>
                <a:spcBef>
                  <a:spcPct val="0"/>
                </a:spcBef>
              </a:pPr>
            </a:p>
          </p:txBody>
        </p:sp>
      </p:grpSp>
      <p:sp>
        <p:nvSpPr>
          <p:cNvPr id="7" name="TextBox 7"/>
          <p:cNvSpPr txBox="1"/>
          <p:nvPr/>
        </p:nvSpPr>
        <p:spPr>
          <a:xfrm>
            <a:off x="1028700" y="2218563"/>
            <a:ext cx="5718054" cy="1270685"/>
          </a:xfrm>
          <a:prstGeom prst="rect">
            <a:avLst/>
          </a:prstGeom>
        </p:spPr>
        <p:txBody>
          <a:bodyPr lIns="0" tIns="0" rIns="0" bIns="0" rtlCol="0" anchor="t">
            <a:spAutoFit/>
          </a:bodyPr>
          <a:lstStyle/>
          <a:p>
            <a:pPr algn="just">
              <a:lnSpc>
                <a:spcPts val="8485"/>
              </a:lnSpc>
            </a:pPr>
            <a:r>
              <a:rPr lang="en-US" sz="8160" b="1" spc="-342">
                <a:solidFill>
                  <a:srgbClr val="FFFFFF"/>
                </a:solidFill>
                <a:latin typeface="Arial Bold" panose="020B0802020202020204"/>
                <a:ea typeface="Arial Bold" panose="020B0802020202020204"/>
                <a:cs typeface="Arial Bold" panose="020B0802020202020204"/>
                <a:sym typeface="Arial Bold" panose="020B0802020202020204"/>
              </a:rPr>
              <a:t>WISHLIST</a:t>
            </a:r>
            <a:endParaRPr lang="en-US" sz="8160" b="1" spc="-342">
              <a:solidFill>
                <a:srgbClr val="FFFFFF"/>
              </a:solidFill>
              <a:latin typeface="Arial Bold" panose="020B0802020202020204"/>
              <a:ea typeface="Arial Bold" panose="020B0802020202020204"/>
              <a:cs typeface="Arial Bold" panose="020B0802020202020204"/>
              <a:sym typeface="Arial Bold" panose="020B0802020202020204"/>
            </a:endParaRPr>
          </a:p>
        </p:txBody>
      </p:sp>
      <p:grpSp>
        <p:nvGrpSpPr>
          <p:cNvPr id="8" name="Group 8"/>
          <p:cNvGrpSpPr/>
          <p:nvPr/>
        </p:nvGrpSpPr>
        <p:grpSpPr>
          <a:xfrm rot="0">
            <a:off x="705854" y="3463851"/>
            <a:ext cx="10161925" cy="2623279"/>
            <a:chOff x="0" y="0"/>
            <a:chExt cx="2676392" cy="690905"/>
          </a:xfrm>
        </p:grpSpPr>
        <p:sp>
          <p:nvSpPr>
            <p:cNvPr id="9" name="Freeform 9"/>
            <p:cNvSpPr/>
            <p:nvPr/>
          </p:nvSpPr>
          <p:spPr>
            <a:xfrm>
              <a:off x="0" y="0"/>
              <a:ext cx="2676392" cy="690905"/>
            </a:xfrm>
            <a:custGeom>
              <a:avLst/>
              <a:gdLst/>
              <a:ahLst/>
              <a:cxnLst/>
              <a:rect l="l" t="t" r="r" b="b"/>
              <a:pathLst>
                <a:path w="2676392" h="690905">
                  <a:moveTo>
                    <a:pt x="0" y="0"/>
                  </a:moveTo>
                  <a:lnTo>
                    <a:pt x="2676392" y="0"/>
                  </a:lnTo>
                  <a:lnTo>
                    <a:pt x="2676392" y="690905"/>
                  </a:lnTo>
                  <a:lnTo>
                    <a:pt x="0" y="690905"/>
                  </a:lnTo>
                  <a:close/>
                </a:path>
              </a:pathLst>
            </a:custGeom>
            <a:solidFill>
              <a:srgbClr val="120E0C"/>
            </a:solidFill>
          </p:spPr>
        </p:sp>
        <p:sp>
          <p:nvSpPr>
            <p:cNvPr id="10" name="TextBox 10"/>
            <p:cNvSpPr txBox="1"/>
            <p:nvPr/>
          </p:nvSpPr>
          <p:spPr>
            <a:xfrm>
              <a:off x="0" y="19050"/>
              <a:ext cx="2676392" cy="671855"/>
            </a:xfrm>
            <a:prstGeom prst="rect">
              <a:avLst/>
            </a:prstGeom>
          </p:spPr>
          <p:txBody>
            <a:bodyPr lIns="50800" tIns="50800" rIns="50800" bIns="50800" rtlCol="0" anchor="ctr"/>
            <a:lstStyle/>
            <a:p>
              <a:pPr algn="ctr">
                <a:lnSpc>
                  <a:spcPts val="1385"/>
                </a:lnSpc>
              </a:pPr>
            </a:p>
          </p:txBody>
        </p:sp>
      </p:grpSp>
      <p:sp>
        <p:nvSpPr>
          <p:cNvPr id="11" name="TextBox 11"/>
          <p:cNvSpPr txBox="1"/>
          <p:nvPr/>
        </p:nvSpPr>
        <p:spPr>
          <a:xfrm>
            <a:off x="1028700" y="3489248"/>
            <a:ext cx="9839079" cy="2484181"/>
          </a:xfrm>
          <a:prstGeom prst="rect">
            <a:avLst/>
          </a:prstGeom>
        </p:spPr>
        <p:txBody>
          <a:bodyPr lIns="0" tIns="0" rIns="0" bIns="0" rtlCol="0" anchor="t">
            <a:spAutoFit/>
          </a:bodyPr>
          <a:lstStyle/>
          <a:p>
            <a:pPr marL="0" lvl="0" indent="0" algn="l">
              <a:lnSpc>
                <a:spcPts val="3935"/>
              </a:lnSpc>
              <a:spcBef>
                <a:spcPct val="0"/>
              </a:spcBef>
            </a:pPr>
            <a:r>
              <a:rPr lang="en-US" sz="2540" u="none" strike="noStrike">
                <a:solidFill>
                  <a:srgbClr val="FFFFFF"/>
                </a:solidFill>
                <a:latin typeface="Arial" panose="020B0604020202020204"/>
                <a:ea typeface="Arial" panose="020B0604020202020204"/>
                <a:cs typeface="Arial" panose="020B0604020202020204"/>
                <a:sym typeface="Arial" panose="020B0604020202020204"/>
              </a:rPr>
              <a:t>The Wishlist page is a place where you can save your favorite items to buy later. You can easily add products you like, check their prices, and see if they are in stock. It helps you keep track of everything you love in one place and notifies you about discounts or offers. Shopping made simple and convenient!</a:t>
            </a:r>
            <a:endParaRPr lang="en-US" sz="2540" u="none" strike="noStrike">
              <a:solidFill>
                <a:srgbClr val="FFFFFF"/>
              </a:solidFill>
              <a:latin typeface="Arial" panose="020B0604020202020204"/>
              <a:ea typeface="Arial" panose="020B0604020202020204"/>
              <a:cs typeface="Arial" panose="020B0604020202020204"/>
              <a:sym typeface="Arial" panose="020B0604020202020204"/>
            </a:endParaRPr>
          </a:p>
        </p:txBody>
      </p:sp>
      <p:grpSp>
        <p:nvGrpSpPr>
          <p:cNvPr id="12" name="Group 12"/>
          <p:cNvGrpSpPr/>
          <p:nvPr/>
        </p:nvGrpSpPr>
        <p:grpSpPr>
          <a:xfrm rot="0">
            <a:off x="2054482" y="6677929"/>
            <a:ext cx="3223659" cy="570514"/>
            <a:chOff x="0" y="0"/>
            <a:chExt cx="840937" cy="148827"/>
          </a:xfrm>
        </p:grpSpPr>
        <p:sp>
          <p:nvSpPr>
            <p:cNvPr id="13" name="Freeform 13"/>
            <p:cNvSpPr/>
            <p:nvPr/>
          </p:nvSpPr>
          <p:spPr>
            <a:xfrm>
              <a:off x="0" y="0"/>
              <a:ext cx="840937" cy="148827"/>
            </a:xfrm>
            <a:custGeom>
              <a:avLst/>
              <a:gdLst/>
              <a:ahLst/>
              <a:cxnLst/>
              <a:rect l="l" t="t" r="r" b="b"/>
              <a:pathLst>
                <a:path w="840937" h="148827">
                  <a:moveTo>
                    <a:pt x="0" y="0"/>
                  </a:moveTo>
                  <a:lnTo>
                    <a:pt x="840937" y="0"/>
                  </a:lnTo>
                  <a:lnTo>
                    <a:pt x="840937" y="148827"/>
                  </a:lnTo>
                  <a:lnTo>
                    <a:pt x="0" y="148827"/>
                  </a:lnTo>
                  <a:close/>
                </a:path>
              </a:pathLst>
            </a:custGeom>
            <a:solidFill>
              <a:srgbClr val="EBEBEB"/>
            </a:solidFill>
            <a:ln w="9525" cap="sq">
              <a:solidFill>
                <a:srgbClr val="FFFFFF"/>
              </a:solidFill>
              <a:prstDash val="solid"/>
              <a:miter/>
            </a:ln>
          </p:spPr>
        </p:sp>
        <p:sp>
          <p:nvSpPr>
            <p:cNvPr id="14" name="TextBox 14"/>
            <p:cNvSpPr txBox="1"/>
            <p:nvPr/>
          </p:nvSpPr>
          <p:spPr>
            <a:xfrm>
              <a:off x="0" y="19050"/>
              <a:ext cx="840937" cy="129777"/>
            </a:xfrm>
            <a:prstGeom prst="rect">
              <a:avLst/>
            </a:prstGeom>
          </p:spPr>
          <p:txBody>
            <a:bodyPr lIns="50800" tIns="50800" rIns="50800" bIns="50800" rtlCol="0" anchor="ctr"/>
            <a:lstStyle/>
            <a:p>
              <a:pPr algn="ctr">
                <a:lnSpc>
                  <a:spcPts val="1385"/>
                </a:lnSpc>
              </a:pPr>
            </a:p>
          </p:txBody>
        </p:sp>
      </p:grpSp>
      <p:grpSp>
        <p:nvGrpSpPr>
          <p:cNvPr id="15" name="Group 15"/>
          <p:cNvGrpSpPr/>
          <p:nvPr/>
        </p:nvGrpSpPr>
        <p:grpSpPr>
          <a:xfrm rot="0">
            <a:off x="2054482" y="7392304"/>
            <a:ext cx="3223659" cy="570514"/>
            <a:chOff x="0" y="0"/>
            <a:chExt cx="840937" cy="148827"/>
          </a:xfrm>
        </p:grpSpPr>
        <p:sp>
          <p:nvSpPr>
            <p:cNvPr id="16" name="Freeform 16"/>
            <p:cNvSpPr/>
            <p:nvPr/>
          </p:nvSpPr>
          <p:spPr>
            <a:xfrm>
              <a:off x="0" y="0"/>
              <a:ext cx="840937" cy="148827"/>
            </a:xfrm>
            <a:custGeom>
              <a:avLst/>
              <a:gdLst/>
              <a:ahLst/>
              <a:cxnLst/>
              <a:rect l="l" t="t" r="r" b="b"/>
              <a:pathLst>
                <a:path w="840937" h="148827">
                  <a:moveTo>
                    <a:pt x="0" y="0"/>
                  </a:moveTo>
                  <a:lnTo>
                    <a:pt x="840937" y="0"/>
                  </a:lnTo>
                  <a:lnTo>
                    <a:pt x="840937" y="148827"/>
                  </a:lnTo>
                  <a:lnTo>
                    <a:pt x="0" y="148827"/>
                  </a:lnTo>
                  <a:close/>
                </a:path>
              </a:pathLst>
            </a:custGeom>
            <a:solidFill>
              <a:srgbClr val="EBEBEB"/>
            </a:solidFill>
            <a:ln w="9525" cap="sq">
              <a:solidFill>
                <a:srgbClr val="FFFFFF"/>
              </a:solidFill>
              <a:prstDash val="solid"/>
              <a:miter/>
            </a:ln>
          </p:spPr>
        </p:sp>
        <p:sp>
          <p:nvSpPr>
            <p:cNvPr id="17" name="TextBox 17"/>
            <p:cNvSpPr txBox="1"/>
            <p:nvPr/>
          </p:nvSpPr>
          <p:spPr>
            <a:xfrm>
              <a:off x="0" y="19050"/>
              <a:ext cx="840937" cy="129777"/>
            </a:xfrm>
            <a:prstGeom prst="rect">
              <a:avLst/>
            </a:prstGeom>
          </p:spPr>
          <p:txBody>
            <a:bodyPr lIns="50800" tIns="50800" rIns="50800" bIns="50800" rtlCol="0" anchor="ctr"/>
            <a:lstStyle/>
            <a:p>
              <a:pPr algn="ctr">
                <a:lnSpc>
                  <a:spcPts val="1385"/>
                </a:lnSpc>
              </a:pPr>
            </a:p>
          </p:txBody>
        </p:sp>
      </p:grpSp>
      <p:grpSp>
        <p:nvGrpSpPr>
          <p:cNvPr id="18" name="Group 18"/>
          <p:cNvGrpSpPr/>
          <p:nvPr/>
        </p:nvGrpSpPr>
        <p:grpSpPr>
          <a:xfrm rot="0">
            <a:off x="2054482" y="8106679"/>
            <a:ext cx="3223659" cy="570514"/>
            <a:chOff x="0" y="0"/>
            <a:chExt cx="840937" cy="148827"/>
          </a:xfrm>
        </p:grpSpPr>
        <p:sp>
          <p:nvSpPr>
            <p:cNvPr id="19" name="Freeform 19"/>
            <p:cNvSpPr/>
            <p:nvPr/>
          </p:nvSpPr>
          <p:spPr>
            <a:xfrm>
              <a:off x="0" y="0"/>
              <a:ext cx="840937" cy="148827"/>
            </a:xfrm>
            <a:custGeom>
              <a:avLst/>
              <a:gdLst/>
              <a:ahLst/>
              <a:cxnLst/>
              <a:rect l="l" t="t" r="r" b="b"/>
              <a:pathLst>
                <a:path w="840937" h="148827">
                  <a:moveTo>
                    <a:pt x="0" y="0"/>
                  </a:moveTo>
                  <a:lnTo>
                    <a:pt x="840937" y="0"/>
                  </a:lnTo>
                  <a:lnTo>
                    <a:pt x="840937" y="148827"/>
                  </a:lnTo>
                  <a:lnTo>
                    <a:pt x="0" y="148827"/>
                  </a:lnTo>
                  <a:close/>
                </a:path>
              </a:pathLst>
            </a:custGeom>
            <a:solidFill>
              <a:srgbClr val="EBEBEB"/>
            </a:solidFill>
            <a:ln w="9525" cap="sq">
              <a:solidFill>
                <a:srgbClr val="FFFFFF"/>
              </a:solidFill>
              <a:prstDash val="solid"/>
              <a:miter/>
            </a:ln>
          </p:spPr>
        </p:sp>
        <p:sp>
          <p:nvSpPr>
            <p:cNvPr id="20" name="TextBox 20"/>
            <p:cNvSpPr txBox="1"/>
            <p:nvPr/>
          </p:nvSpPr>
          <p:spPr>
            <a:xfrm>
              <a:off x="0" y="19050"/>
              <a:ext cx="840937" cy="129777"/>
            </a:xfrm>
            <a:prstGeom prst="rect">
              <a:avLst/>
            </a:prstGeom>
          </p:spPr>
          <p:txBody>
            <a:bodyPr lIns="50800" tIns="50800" rIns="50800" bIns="50800" rtlCol="0" anchor="ctr"/>
            <a:lstStyle/>
            <a:p>
              <a:pPr algn="ctr">
                <a:lnSpc>
                  <a:spcPts val="1385"/>
                </a:lnSpc>
              </a:pPr>
            </a:p>
          </p:txBody>
        </p:sp>
      </p:grpSp>
      <p:sp>
        <p:nvSpPr>
          <p:cNvPr id="21" name="Freeform 21"/>
          <p:cNvSpPr/>
          <p:nvPr/>
        </p:nvSpPr>
        <p:spPr>
          <a:xfrm>
            <a:off x="13747127" y="1579261"/>
            <a:ext cx="3882414" cy="8295518"/>
          </a:xfrm>
          <a:custGeom>
            <a:avLst/>
            <a:gdLst/>
            <a:ahLst/>
            <a:cxnLst/>
            <a:rect l="l" t="t" r="r" b="b"/>
            <a:pathLst>
              <a:path w="3882414" h="8295518">
                <a:moveTo>
                  <a:pt x="0" y="0"/>
                </a:moveTo>
                <a:lnTo>
                  <a:pt x="3882414" y="0"/>
                </a:lnTo>
                <a:lnTo>
                  <a:pt x="3882414" y="8295518"/>
                </a:lnTo>
                <a:lnTo>
                  <a:pt x="0" y="8295518"/>
                </a:lnTo>
                <a:lnTo>
                  <a:pt x="0" y="0"/>
                </a:lnTo>
                <a:close/>
              </a:path>
            </a:pathLst>
          </a:custGeom>
          <a:blipFill>
            <a:blip r:embed="rId4"/>
            <a:stretch>
              <a:fillRect/>
            </a:stretch>
          </a:blipFill>
        </p:spPr>
      </p:sp>
      <p:sp>
        <p:nvSpPr>
          <p:cNvPr id="22" name="TextBox 22"/>
          <p:cNvSpPr txBox="1"/>
          <p:nvPr/>
        </p:nvSpPr>
        <p:spPr>
          <a:xfrm>
            <a:off x="1795032" y="930452"/>
            <a:ext cx="1871279" cy="648808"/>
          </a:xfrm>
          <a:prstGeom prst="rect">
            <a:avLst/>
          </a:prstGeom>
        </p:spPr>
        <p:txBody>
          <a:bodyPr lIns="0" tIns="0" rIns="0" bIns="0" rtlCol="0" anchor="t">
            <a:spAutoFit/>
          </a:bodyPr>
          <a:lstStyle/>
          <a:p>
            <a:pPr algn="l">
              <a:lnSpc>
                <a:spcPts val="2265"/>
              </a:lnSpc>
            </a:pPr>
            <a:r>
              <a:rPr lang="en-US" sz="2575" b="1" spc="-41">
                <a:solidFill>
                  <a:srgbClr val="FFFFFF"/>
                </a:solidFill>
                <a:latin typeface="Arial Bold" panose="020B0802020202020204"/>
                <a:ea typeface="Arial Bold" panose="020B0802020202020204"/>
                <a:cs typeface="Arial Bold" panose="020B0802020202020204"/>
                <a:sym typeface="Arial Bold" panose="020B0802020202020204"/>
              </a:rPr>
              <a:t>online shop</a:t>
            </a:r>
            <a:endParaRPr lang="en-US" sz="2575" b="1" spc="-41">
              <a:solidFill>
                <a:srgbClr val="FFFFFF"/>
              </a:solidFill>
              <a:latin typeface="Arial Bold" panose="020B0802020202020204"/>
              <a:ea typeface="Arial Bold" panose="020B0802020202020204"/>
              <a:cs typeface="Arial Bold" panose="020B0802020202020204"/>
              <a:sym typeface="Arial Bold" panose="020B0802020202020204"/>
            </a:endParaRPr>
          </a:p>
          <a:p>
            <a:pPr algn="l">
              <a:lnSpc>
                <a:spcPts val="2265"/>
              </a:lnSpc>
            </a:pPr>
          </a:p>
        </p:txBody>
      </p:sp>
      <p:sp>
        <p:nvSpPr>
          <p:cNvPr id="23" name="TextBox 23"/>
          <p:cNvSpPr txBox="1"/>
          <p:nvPr/>
        </p:nvSpPr>
        <p:spPr>
          <a:xfrm>
            <a:off x="13923200" y="920927"/>
            <a:ext cx="3002725" cy="216460"/>
          </a:xfrm>
          <a:prstGeom prst="rect">
            <a:avLst/>
          </a:prstGeom>
        </p:spPr>
        <p:txBody>
          <a:bodyPr lIns="0" tIns="0" rIns="0" bIns="0" rtlCol="0" anchor="t">
            <a:spAutoFit/>
          </a:bodyPr>
          <a:lstStyle/>
          <a:p>
            <a:pPr algn="r">
              <a:lnSpc>
                <a:spcPts val="1385"/>
              </a:lnSpc>
            </a:pPr>
            <a:r>
              <a:rPr lang="en-US" sz="1575">
                <a:solidFill>
                  <a:srgbClr val="FFFFFF"/>
                </a:solidFill>
                <a:latin typeface="Arial" panose="020B0604020202020204"/>
                <a:ea typeface="Arial" panose="020B0604020202020204"/>
                <a:cs typeface="Arial" panose="020B0604020202020204"/>
                <a:sym typeface="Arial" panose="020B0604020202020204"/>
              </a:rPr>
              <a:t>@reallygreatsite</a:t>
            </a:r>
            <a:endParaRPr lang="en-US" sz="1575">
              <a:solidFill>
                <a:srgbClr val="FFFFFF"/>
              </a:solidFill>
              <a:latin typeface="Arial" panose="020B0604020202020204"/>
              <a:ea typeface="Arial" panose="020B0604020202020204"/>
              <a:cs typeface="Arial" panose="020B0604020202020204"/>
              <a:sym typeface="Arial" panose="020B0604020202020204"/>
            </a:endParaRPr>
          </a:p>
        </p:txBody>
      </p:sp>
      <p:sp>
        <p:nvSpPr>
          <p:cNvPr id="24" name="TextBox 24"/>
          <p:cNvSpPr txBox="1"/>
          <p:nvPr/>
        </p:nvSpPr>
        <p:spPr>
          <a:xfrm>
            <a:off x="13179026" y="920927"/>
            <a:ext cx="1136202" cy="216460"/>
          </a:xfrm>
          <a:prstGeom prst="rect">
            <a:avLst/>
          </a:prstGeom>
        </p:spPr>
        <p:txBody>
          <a:bodyPr lIns="0" tIns="0" rIns="0" bIns="0" rtlCol="0" anchor="t">
            <a:spAutoFit/>
          </a:bodyPr>
          <a:lstStyle/>
          <a:p>
            <a:pPr algn="r">
              <a:lnSpc>
                <a:spcPts val="1385"/>
              </a:lnSpc>
            </a:pPr>
            <a:r>
              <a:rPr lang="en-US" sz="1575">
                <a:solidFill>
                  <a:srgbClr val="FFFFFF"/>
                </a:solidFill>
                <a:latin typeface="Arial" panose="020B0604020202020204"/>
                <a:ea typeface="Arial" panose="020B0604020202020204"/>
                <a:cs typeface="Arial" panose="020B0604020202020204"/>
                <a:sym typeface="Arial" panose="020B0604020202020204"/>
              </a:rPr>
              <a:t>About Us</a:t>
            </a:r>
            <a:endParaRPr lang="en-US" sz="1575">
              <a:solidFill>
                <a:srgbClr val="FFFFFF"/>
              </a:solidFill>
              <a:latin typeface="Arial" panose="020B0604020202020204"/>
              <a:ea typeface="Arial" panose="020B0604020202020204"/>
              <a:cs typeface="Arial" panose="020B0604020202020204"/>
              <a:sym typeface="Arial" panose="020B0604020202020204"/>
            </a:endParaRPr>
          </a:p>
        </p:txBody>
      </p:sp>
      <p:sp>
        <p:nvSpPr>
          <p:cNvPr id="25" name="TextBox 25"/>
          <p:cNvSpPr txBox="1"/>
          <p:nvPr/>
        </p:nvSpPr>
        <p:spPr>
          <a:xfrm>
            <a:off x="11721551" y="920927"/>
            <a:ext cx="811975" cy="216460"/>
          </a:xfrm>
          <a:prstGeom prst="rect">
            <a:avLst/>
          </a:prstGeom>
        </p:spPr>
        <p:txBody>
          <a:bodyPr lIns="0" tIns="0" rIns="0" bIns="0" rtlCol="0" anchor="t">
            <a:spAutoFit/>
          </a:bodyPr>
          <a:lstStyle/>
          <a:p>
            <a:pPr algn="r">
              <a:lnSpc>
                <a:spcPts val="1385"/>
              </a:lnSpc>
            </a:pPr>
            <a:r>
              <a:rPr lang="en-US" sz="1575">
                <a:solidFill>
                  <a:srgbClr val="FFFFFF"/>
                </a:solidFill>
                <a:latin typeface="Arial" panose="020B0604020202020204"/>
                <a:ea typeface="Arial" panose="020B0604020202020204"/>
                <a:cs typeface="Arial" panose="020B0604020202020204"/>
                <a:sym typeface="Arial" panose="020B0604020202020204"/>
              </a:rPr>
              <a:t>Menu</a:t>
            </a:r>
            <a:endParaRPr lang="en-US" sz="1575">
              <a:solidFill>
                <a:srgbClr val="FFFFFF"/>
              </a:solidFill>
              <a:latin typeface="Arial" panose="020B0604020202020204"/>
              <a:ea typeface="Arial" panose="020B0604020202020204"/>
              <a:cs typeface="Arial" panose="020B0604020202020204"/>
              <a:sym typeface="Arial" panose="020B0604020202020204"/>
            </a:endParaRPr>
          </a:p>
        </p:txBody>
      </p:sp>
      <p:sp>
        <p:nvSpPr>
          <p:cNvPr id="26" name="TextBox 26"/>
          <p:cNvSpPr txBox="1"/>
          <p:nvPr/>
        </p:nvSpPr>
        <p:spPr>
          <a:xfrm>
            <a:off x="2364848" y="6880640"/>
            <a:ext cx="2675558" cy="216611"/>
          </a:xfrm>
          <a:prstGeom prst="rect">
            <a:avLst/>
          </a:prstGeom>
        </p:spPr>
        <p:txBody>
          <a:bodyPr lIns="0" tIns="0" rIns="0" bIns="0" rtlCol="0" anchor="t">
            <a:spAutoFit/>
          </a:bodyPr>
          <a:lstStyle/>
          <a:p>
            <a:pPr algn="l">
              <a:lnSpc>
                <a:spcPts val="1390"/>
              </a:lnSpc>
            </a:pPr>
            <a:r>
              <a:rPr lang="en-US" sz="1580">
                <a:solidFill>
                  <a:srgbClr val="08090D"/>
                </a:solidFill>
                <a:latin typeface="Arial" panose="020B0604020202020204"/>
                <a:ea typeface="Arial" panose="020B0604020202020204"/>
                <a:cs typeface="Arial" panose="020B0604020202020204"/>
                <a:sym typeface="Arial" panose="020B0604020202020204"/>
              </a:rPr>
              <a:t>Save Favorites</a:t>
            </a:r>
            <a:endParaRPr lang="en-US" sz="1580">
              <a:solidFill>
                <a:srgbClr val="08090D"/>
              </a:solidFill>
              <a:latin typeface="Arial" panose="020B0604020202020204"/>
              <a:ea typeface="Arial" panose="020B0604020202020204"/>
              <a:cs typeface="Arial" panose="020B0604020202020204"/>
              <a:sym typeface="Arial" panose="020B0604020202020204"/>
            </a:endParaRPr>
          </a:p>
        </p:txBody>
      </p:sp>
      <p:sp>
        <p:nvSpPr>
          <p:cNvPr id="27" name="TextBox 27"/>
          <p:cNvSpPr txBox="1"/>
          <p:nvPr/>
        </p:nvSpPr>
        <p:spPr>
          <a:xfrm>
            <a:off x="2364848" y="7595015"/>
            <a:ext cx="2675558" cy="216611"/>
          </a:xfrm>
          <a:prstGeom prst="rect">
            <a:avLst/>
          </a:prstGeom>
        </p:spPr>
        <p:txBody>
          <a:bodyPr lIns="0" tIns="0" rIns="0" bIns="0" rtlCol="0" anchor="t">
            <a:spAutoFit/>
          </a:bodyPr>
          <a:lstStyle/>
          <a:p>
            <a:pPr algn="l">
              <a:lnSpc>
                <a:spcPts val="1390"/>
              </a:lnSpc>
            </a:pPr>
            <a:r>
              <a:rPr lang="en-US" sz="1580">
                <a:solidFill>
                  <a:srgbClr val="08090D"/>
                </a:solidFill>
                <a:latin typeface="Arial" panose="020B0604020202020204"/>
                <a:ea typeface="Arial" panose="020B0604020202020204"/>
                <a:cs typeface="Arial" panose="020B0604020202020204"/>
                <a:sym typeface="Arial" panose="020B0604020202020204"/>
              </a:rPr>
              <a:t>Stay Updated</a:t>
            </a:r>
            <a:endParaRPr lang="en-US" sz="1580">
              <a:solidFill>
                <a:srgbClr val="08090D"/>
              </a:solidFill>
              <a:latin typeface="Arial" panose="020B0604020202020204"/>
              <a:ea typeface="Arial" panose="020B0604020202020204"/>
              <a:cs typeface="Arial" panose="020B0604020202020204"/>
              <a:sym typeface="Arial" panose="020B0604020202020204"/>
            </a:endParaRPr>
          </a:p>
        </p:txBody>
      </p:sp>
      <p:sp>
        <p:nvSpPr>
          <p:cNvPr id="28" name="TextBox 28"/>
          <p:cNvSpPr txBox="1"/>
          <p:nvPr/>
        </p:nvSpPr>
        <p:spPr>
          <a:xfrm>
            <a:off x="2364848" y="8309390"/>
            <a:ext cx="2675558" cy="216611"/>
          </a:xfrm>
          <a:prstGeom prst="rect">
            <a:avLst/>
          </a:prstGeom>
        </p:spPr>
        <p:txBody>
          <a:bodyPr lIns="0" tIns="0" rIns="0" bIns="0" rtlCol="0" anchor="t">
            <a:spAutoFit/>
          </a:bodyPr>
          <a:lstStyle/>
          <a:p>
            <a:pPr algn="l">
              <a:lnSpc>
                <a:spcPts val="1390"/>
              </a:lnSpc>
            </a:pPr>
            <a:r>
              <a:rPr lang="en-US" sz="1580">
                <a:solidFill>
                  <a:srgbClr val="08090D"/>
                </a:solidFill>
                <a:latin typeface="Arial" panose="020B0604020202020204"/>
                <a:ea typeface="Arial" panose="020B0604020202020204"/>
                <a:cs typeface="Arial" panose="020B0604020202020204"/>
                <a:sym typeface="Arial" panose="020B0604020202020204"/>
              </a:rPr>
              <a:t>Easy Management</a:t>
            </a:r>
            <a:endParaRPr lang="en-US" sz="1580">
              <a:solidFill>
                <a:srgbClr val="08090D"/>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5871</Words>
  <Application>WPS Presentation</Application>
  <PresentationFormat>On-screen Show (4:3)</PresentationFormat>
  <Paragraphs>229</Paragraphs>
  <Slides>14</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SimSun</vt:lpstr>
      <vt:lpstr>Wingdings</vt:lpstr>
      <vt:lpstr>Arial Bold</vt:lpstr>
      <vt:lpstr>Arial</vt:lpstr>
      <vt:lpstr>DM Serif Display</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shop</dc:title>
  <dc:creator/>
  <cp:lastModifiedBy>Sakshi Rai</cp:lastModifiedBy>
  <cp:revision>2</cp:revision>
  <dcterms:created xsi:type="dcterms:W3CDTF">2006-08-16T00:00:00Z</dcterms:created>
  <dcterms:modified xsi:type="dcterms:W3CDTF">2024-11-25T19:17:20Z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88BFC06C9FE7476B8E8C0D5B280716FF_13</vt:lpwstr>
  </property>
  <property fmtid="{D5CDD505-2E9C-101B-9397-08002B2CF9AE}" pid="3" name="KSOProductBuildVer">
    <vt:lpwstr>1033-12.2.0.18911</vt:lpwstr>
  </property>
</Properties>
</file>